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sldIdLst>
    <p:sldId id="260" r:id="rId2"/>
    <p:sldId id="6002" r:id="rId3"/>
    <p:sldId id="5974" r:id="rId4"/>
    <p:sldId id="5997" r:id="rId5"/>
    <p:sldId id="6031" r:id="rId6"/>
    <p:sldId id="6020" r:id="rId7"/>
    <p:sldId id="6001" r:id="rId8"/>
    <p:sldId id="6007" r:id="rId9"/>
    <p:sldId id="5981" r:id="rId10"/>
    <p:sldId id="6018" r:id="rId11"/>
    <p:sldId id="6033" r:id="rId12"/>
    <p:sldId id="437" r:id="rId13"/>
    <p:sldId id="6021" r:id="rId14"/>
    <p:sldId id="6022" r:id="rId15"/>
    <p:sldId id="6023" r:id="rId16"/>
    <p:sldId id="6025" r:id="rId17"/>
    <p:sldId id="6032" r:id="rId18"/>
    <p:sldId id="5987" r:id="rId19"/>
    <p:sldId id="5966" r:id="rId20"/>
    <p:sldId id="6034"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mbria Math" panose="02040503050406030204" pitchFamily="18" charset="0"/>
      <p:regular r:id="rId27"/>
    </p:embeddedFont>
    <p:embeddedFont>
      <p:font typeface="DM Sans" pitchFamily="2" charset="0"/>
      <p:regular r:id="rId28"/>
      <p:bold r:id="rId29"/>
      <p:italic r:id="rId30"/>
      <p:boldItalic r:id="rId31"/>
    </p:embeddedFont>
    <p:embeddedFont>
      <p:font typeface="Helvetica" panose="020B0604020202020204" pitchFamily="34" charset="0"/>
      <p:regular r:id="rId32"/>
      <p:bold r:id="rId33"/>
      <p:italic r:id="rId34"/>
      <p:boldItalic r:id="rId35"/>
    </p:embeddedFont>
    <p:embeddedFont>
      <p:font typeface="Roboto-Light"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initials="r" lastIdx="1" clrIdx="0">
    <p:extLst>
      <p:ext uri="{19B8F6BF-5375-455C-9EA6-DF929625EA0E}">
        <p15:presenceInfo xmlns:p15="http://schemas.microsoft.com/office/powerpoint/2012/main" userId="ry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7" autoAdjust="0"/>
    <p:restoredTop sz="86871" autoAdjust="0"/>
  </p:normalViewPr>
  <p:slideViewPr>
    <p:cSldViewPr snapToGrid="0">
      <p:cViewPr varScale="1">
        <p:scale>
          <a:sx n="106" d="100"/>
          <a:sy n="106" d="100"/>
        </p:scale>
        <p:origin x="1136" y="17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04A6CC-6BD1-41E9-81C1-1E4BCAA8975D}" type="datetimeFigureOut">
              <a:rPr lang="en-IN" smtClean="0"/>
              <a:t>07-11-2023</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A9CA7-F297-4DD6-82A6-8C46CF9E2B8A}" type="slidenum">
              <a:rPr lang="en-IN" smtClean="0"/>
              <a:t>‹#›</a:t>
            </a:fld>
            <a:endParaRPr lang="en-IN" dirty="0"/>
          </a:p>
        </p:txBody>
      </p:sp>
    </p:spTree>
    <p:extLst>
      <p:ext uri="{BB962C8B-B14F-4D97-AF65-F5344CB8AC3E}">
        <p14:creationId xmlns:p14="http://schemas.microsoft.com/office/powerpoint/2010/main" val="45396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Not a direct marketing talk. More like positioning and education.</a:t>
            </a:r>
          </a:p>
          <a:p>
            <a:r>
              <a:rPr lang="en-IN" b="1" dirty="0"/>
              <a:t>Feedback:</a:t>
            </a:r>
          </a:p>
          <a:p>
            <a:r>
              <a:rPr lang="en-IN" dirty="0"/>
              <a:t>Was the content interesting?</a:t>
            </a:r>
          </a:p>
          <a:p>
            <a:r>
              <a:rPr lang="en-IN" dirty="0"/>
              <a:t>Was the content easy to consume?</a:t>
            </a:r>
          </a:p>
          <a:p>
            <a:r>
              <a:rPr lang="en-IN" dirty="0"/>
              <a:t>Who do you think can benefit from the content?</a:t>
            </a:r>
          </a:p>
          <a:p>
            <a:r>
              <a:rPr lang="en-IN" dirty="0"/>
              <a:t>Was it a good reflection of the area?</a:t>
            </a:r>
          </a:p>
          <a:p>
            <a:r>
              <a:rPr lang="en-IN" dirty="0"/>
              <a:t>Parts to remove?</a:t>
            </a:r>
          </a:p>
          <a:p>
            <a:r>
              <a:rPr lang="en-IN" dirty="0"/>
              <a:t>Parts to change?</a:t>
            </a:r>
          </a:p>
        </p:txBody>
      </p:sp>
      <p:sp>
        <p:nvSpPr>
          <p:cNvPr id="4" name="Slide Number Placeholder 3"/>
          <p:cNvSpPr>
            <a:spLocks noGrp="1"/>
          </p:cNvSpPr>
          <p:nvPr>
            <p:ph type="sldNum" sz="quarter" idx="10"/>
          </p:nvPr>
        </p:nvSpPr>
        <p:spPr/>
        <p:txBody>
          <a:bodyPr/>
          <a:lstStyle/>
          <a:p>
            <a:fld id="{F26A9CA7-F297-4DD6-82A6-8C46CF9E2B8A}" type="slidenum">
              <a:rPr lang="en-IN" smtClean="0"/>
              <a:t>1</a:t>
            </a:fld>
            <a:endParaRPr lang="en-IN"/>
          </a:p>
        </p:txBody>
      </p:sp>
    </p:spTree>
    <p:extLst>
      <p:ext uri="{BB962C8B-B14F-4D97-AF65-F5344CB8AC3E}">
        <p14:creationId xmlns:p14="http://schemas.microsoft.com/office/powerpoint/2010/main" val="1035903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B528929-915C-C047-BB08-F8A1E160FBD6}"/>
              </a:ext>
            </a:extLst>
          </p:cNvPr>
          <p:cNvSpPr>
            <a:spLocks noGrp="1"/>
          </p:cNvSpPr>
          <p:nvPr>
            <p:ph type="body" idx="1"/>
          </p:nvPr>
        </p:nvSpPr>
        <p:spPr/>
        <p:txBody>
          <a:bodyPr/>
          <a:lstStyle/>
          <a:p>
            <a:r>
              <a:rPr lang="en-US" dirty="0"/>
              <a:t>Traditional IT </a:t>
            </a:r>
            <a:r>
              <a:rPr lang="en-US" dirty="0">
                <a:sym typeface="Wingdings" pitchFamily="2" charset="2"/>
              </a:rPr>
              <a:t> control </a:t>
            </a:r>
            <a:endParaRPr lang="en-US" dirty="0"/>
          </a:p>
        </p:txBody>
      </p:sp>
    </p:spTree>
    <p:extLst>
      <p:ext uri="{BB962C8B-B14F-4D97-AF65-F5344CB8AC3E}">
        <p14:creationId xmlns:p14="http://schemas.microsoft.com/office/powerpoint/2010/main" val="1040019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B528929-915C-C047-BB08-F8A1E160FBD6}"/>
              </a:ext>
            </a:extLst>
          </p:cNvPr>
          <p:cNvSpPr>
            <a:spLocks noGrp="1"/>
          </p:cNvSpPr>
          <p:nvPr>
            <p:ph type="body" idx="1"/>
          </p:nvPr>
        </p:nvSpPr>
        <p:spPr/>
        <p:txBody>
          <a:bodyPr/>
          <a:lstStyle/>
          <a:p>
            <a:r>
              <a:rPr lang="en-US" dirty="0"/>
              <a:t>Change in philosophy without a fundamental change in the architecture. Indeed, zero trust is typically a combination of existing tools in a slightly different way.</a:t>
            </a:r>
          </a:p>
        </p:txBody>
      </p:sp>
    </p:spTree>
    <p:extLst>
      <p:ext uri="{BB962C8B-B14F-4D97-AF65-F5344CB8AC3E}">
        <p14:creationId xmlns:p14="http://schemas.microsoft.com/office/powerpoint/2010/main" val="628374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of the attack surface as a combination of the temporal dimension (time) combined with a spatial dimension (set of vulnerabilities), making data self protecting is a significant improvement in the attack surface. Changes the economics of an attack.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A9CA7-F297-4DD6-82A6-8C46CF9E2B8A}" type="slidenum">
              <a:rPr kumimoji="0" lang="en-IN"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N"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585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 trust: your assets are stolen are compromised and still you need to be able to protect them. Every request is untrusted by default --&gt; validate separately. Traditionally pushed to the network/application. This idea is pushing it a step deeper into data.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B7BF1-F2E5-FF4E-85FE-476378CBC2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342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Makes a huge difference in terms of management complexity. Data groups and classes have semantics that would be better managed by business users – not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B7BF1-F2E5-FF4E-85FE-476378CBC2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163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whole idea is about giving access, but </a:t>
            </a:r>
            <a:r>
              <a:rPr lang="en-US"/>
              <a:t>not ownership.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A9CA7-F297-4DD6-82A6-8C46CF9E2B8A}" type="slidenum">
              <a:rPr kumimoji="0" lang="en-IN"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759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B528929-915C-C047-BB08-F8A1E160FBD6}"/>
              </a:ext>
            </a:extLst>
          </p:cNvPr>
          <p:cNvSpPr>
            <a:spLocks noGrp="1"/>
          </p:cNvSpPr>
          <p:nvPr>
            <p:ph type="body" idx="1"/>
          </p:nvPr>
        </p:nvSpPr>
        <p:spPr/>
        <p:txBody>
          <a:bodyPr/>
          <a:lstStyle/>
          <a:p>
            <a:r>
              <a:rPr lang="en-US" dirty="0"/>
              <a:t>It all comes together. </a:t>
            </a:r>
          </a:p>
        </p:txBody>
      </p:sp>
    </p:spTree>
    <p:extLst>
      <p:ext uri="{BB962C8B-B14F-4D97-AF65-F5344CB8AC3E}">
        <p14:creationId xmlns:p14="http://schemas.microsoft.com/office/powerpoint/2010/main" val="1819549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A9CA7-F297-4DD6-82A6-8C46CF9E2B8A}" type="slidenum">
              <a:rPr kumimoji="0" lang="en-IN"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452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B528929-915C-C047-BB08-F8A1E160FBD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8928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will talk about the scope of security. It will be one of those rare cases in which I don’t use any slides; we will have a plain conversation.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that we dedicate an episode to the scope of security, because there is a misconception on the coverage of secure system design: we think scope of security is about protection from external or internal attackers hacking our systems. While it is indeed important, by no means does it cover the complete picture. The problem is much broader: anytime the system you have designed does not operate as intended, that is a problem of security. So, the scope of security covers all situations leading to an undesirable/intended system operation. Much broader than one that is caused by an agent.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that, secure system design consists of two stages: robust operation and broad security.</a:t>
            </a:r>
          </a:p>
          <a:p>
            <a:r>
              <a:rPr lang="en-US" sz="1200" kern="1200" dirty="0">
                <a:solidFill>
                  <a:schemeClr val="tx1"/>
                </a:solidFill>
                <a:effectLst/>
                <a:latin typeface="+mn-lt"/>
                <a:ea typeface="+mn-ea"/>
                <a:cs typeface="+mn-cs"/>
              </a:rPr>
              <a:t> In robust operation, my design should take into account all situations that are of first order functional importance to the problem. </a:t>
            </a:r>
          </a:p>
          <a:p>
            <a:r>
              <a:rPr lang="en-US" sz="1200" kern="1200" dirty="0">
                <a:solidFill>
                  <a:schemeClr val="tx1"/>
                </a:solidFill>
                <a:effectLst/>
                <a:latin typeface="+mn-lt"/>
                <a:ea typeface="+mn-ea"/>
                <a:cs typeface="+mn-cs"/>
              </a:rPr>
              <a:t>Nature throws us many situations and we have to make sure that our system is robust with respect to those exogenous factors, except for the degenerate cases. </a:t>
            </a:r>
          </a:p>
          <a:p>
            <a:r>
              <a:rPr lang="en-US" sz="1200" kern="1200" dirty="0">
                <a:solidFill>
                  <a:schemeClr val="tx1"/>
                </a:solidFill>
                <a:effectLst/>
                <a:latin typeface="+mn-lt"/>
                <a:ea typeface="+mn-ea"/>
                <a:cs typeface="+mn-cs"/>
              </a:rPr>
              <a:t>This would cover a certain percentage, say 99%, of all situations under which your system will operate. </a:t>
            </a:r>
          </a:p>
          <a:p>
            <a:r>
              <a:rPr lang="en-US" sz="1200" kern="1200" dirty="0">
                <a:solidFill>
                  <a:schemeClr val="tx1"/>
                </a:solidFill>
                <a:effectLst/>
                <a:latin typeface="+mn-lt"/>
                <a:ea typeface="+mn-ea"/>
                <a:cs typeface="+mn-cs"/>
              </a:rPr>
              <a:t>Once we are done, next stage is broad security. With broad security, we have to take into account all situations, namely 100%. </a:t>
            </a:r>
          </a:p>
          <a:p>
            <a:r>
              <a:rPr lang="en-US" sz="1200" kern="1200" dirty="0">
                <a:solidFill>
                  <a:schemeClr val="tx1"/>
                </a:solidFill>
                <a:effectLst/>
                <a:latin typeface="+mn-lt"/>
                <a:ea typeface="+mn-ea"/>
                <a:cs typeface="+mn-cs"/>
              </a:rPr>
              <a:t>First question is why? Because in this stage, we assume there is an external attacker trying to mess up your system. They will try it all! </a:t>
            </a:r>
          </a:p>
          <a:p>
            <a:r>
              <a:rPr lang="en-US" sz="1200" kern="1200" dirty="0">
                <a:solidFill>
                  <a:schemeClr val="tx1"/>
                </a:solidFill>
                <a:effectLst/>
                <a:latin typeface="+mn-lt"/>
                <a:ea typeface="+mn-ea"/>
                <a:cs typeface="+mn-cs"/>
              </a:rPr>
              <a:t>The second question is why would that 1% or 0.1% of situations make a difference in my system design? It makes a huge difference, because the cases that you considered as statistically degenerate in robust design are typical in this phase. But why? Because the external intelligent agent makes the rules.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next episode, I will continue talking about IT infrastructure (the system that empowers us to access data no matter where it lies and no matter where we are) and explain why traditional security cannot address the problems that we are facing in the light of secure system design paradigm.</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a:p>
            <a:endParaRPr lang="en-US" dirty="0"/>
          </a:p>
          <a:p>
            <a:r>
              <a:rPr lang="en-US" dirty="0"/>
              <a:t>There is an incredible amount of difference between design for 99% and design for 100%.</a:t>
            </a:r>
          </a:p>
          <a:p>
            <a:endParaRPr lang="en-US" dirty="0"/>
          </a:p>
          <a:p>
            <a:r>
              <a:rPr lang="en-US" dirty="0"/>
              <a:t>Why is it 100% for security? Because the situations are dictated and exploited by an attacker. The attacker is highly capable of finding the 1%. Technically this is referred to as the </a:t>
            </a:r>
            <a:r>
              <a:rPr lang="en-US" b="1" dirty="0"/>
              <a:t>minimax</a:t>
            </a:r>
            <a:r>
              <a:rPr lang="en-US" dirty="0"/>
              <a:t> problem. Max utility even under the minimum/worst of the situations. Very difficult, and much worse than ignoring 1% of the corner cases.</a:t>
            </a:r>
          </a:p>
          <a:p>
            <a:endParaRPr lang="en-US" dirty="0"/>
          </a:p>
          <a:p>
            <a:r>
              <a:rPr lang="en-US" dirty="0"/>
              <a:t>Agents are not natural, they are unnatural.</a:t>
            </a:r>
          </a:p>
          <a:p>
            <a:endParaRPr lang="en-US" dirty="0"/>
          </a:p>
          <a:p>
            <a:r>
              <a:rPr lang="en-US" dirty="0"/>
              <a:t>Let us visually understand the problem this is causing.</a:t>
            </a:r>
          </a:p>
          <a:p>
            <a:endParaRPr lang="en-US" dirty="0"/>
          </a:p>
          <a:p>
            <a:r>
              <a:rPr lang="en-US" dirty="0"/>
              <a:t>All paths combined. Authenticate </a:t>
            </a:r>
            <a:r>
              <a:rPr lang="en-US" dirty="0">
                <a:sym typeface="Wingdings" pitchFamily="2" charset="2"/>
              </a:rPr>
              <a:t> packetize  transport</a:t>
            </a:r>
          </a:p>
          <a:p>
            <a:endParaRPr lang="en-US" dirty="0">
              <a:sym typeface="Wingdings" pitchFamily="2" charset="2"/>
            </a:endParaRPr>
          </a:p>
          <a:p>
            <a:r>
              <a:rPr lang="en-US" dirty="0">
                <a:sym typeface="Wingdings" pitchFamily="2" charset="2"/>
              </a:rPr>
              <a:t>Paths taking users to data. Grows with complexity. Contrast physical situation with networked setting.</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A9CA7-F297-4DD6-82A6-8C46CF9E2B8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9B61BDF-A134-164F-91AF-708FD89F962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63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components, </a:t>
            </a:r>
            <a:r>
              <a:rPr lang="en-US" dirty="0" err="1"/>
              <a:t>threat+vulnerability</a:t>
            </a:r>
            <a:r>
              <a:rPr lang="en-US" dirty="0"/>
              <a:t>. Threat: exogenous, vulnerability: controlling them is under your control to some extent.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Risk: undesired event and likelihood pair. Event part of risk is the attack turning into exploit. High risk means: high likelihood of the undesired event.</a:t>
            </a:r>
          </a:p>
          <a:p>
            <a:endParaRPr lang="en-US" dirty="0"/>
          </a:p>
          <a:p>
            <a:r>
              <a:rPr lang="en-US" dirty="0"/>
              <a:t>The question of how long can we go until attack becomes successful is one of risk. Need a framework for measuring and evaluating these events.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A9CA7-F297-4DD6-82A6-8C46CF9E2B8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9B61BDF-A134-164F-91AF-708FD89F962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018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literally carried your data with you.</a:t>
            </a:r>
          </a:p>
          <a:p>
            <a:endParaRPr lang="en-US" dirty="0"/>
          </a:p>
          <a:p>
            <a:r>
              <a:rPr lang="en-US" dirty="0"/>
              <a:t>Data stored at a disk at all times. Protection meant physical.</a:t>
            </a:r>
          </a:p>
        </p:txBody>
      </p:sp>
      <p:sp>
        <p:nvSpPr>
          <p:cNvPr id="4" name="Slide Number Placeholder 3"/>
          <p:cNvSpPr>
            <a:spLocks noGrp="1"/>
          </p:cNvSpPr>
          <p:nvPr>
            <p:ph type="sldNum" sz="quarter" idx="5"/>
          </p:nvPr>
        </p:nvSpPr>
        <p:spPr/>
        <p:txBody>
          <a:bodyPr/>
          <a:lstStyle/>
          <a:p>
            <a:fld id="{F26A9CA7-F297-4DD6-82A6-8C46CF9E2B8A}" type="slidenum">
              <a:rPr lang="en-IN" smtClean="0"/>
              <a:t>4</a:t>
            </a:fld>
            <a:endParaRPr lang="en-IN" dirty="0"/>
          </a:p>
        </p:txBody>
      </p:sp>
      <p:sp>
        <p:nvSpPr>
          <p:cNvPr id="5" name="Footer Placeholder 4">
            <a:extLst>
              <a:ext uri="{FF2B5EF4-FFF2-40B4-BE49-F238E27FC236}">
                <a16:creationId xmlns:a16="http://schemas.microsoft.com/office/drawing/2014/main" id="{926F8C56-058E-9A43-939B-6B99418B9D04}"/>
              </a:ext>
            </a:extLst>
          </p:cNvPr>
          <p:cNvSpPr>
            <a:spLocks noGrp="1"/>
          </p:cNvSpPr>
          <p:nvPr>
            <p:ph type="ftr" sz="quarter" idx="4"/>
          </p:nvPr>
        </p:nvSpPr>
        <p:spPr/>
        <p:txBody>
          <a:bodyPr/>
          <a:lstStyle/>
          <a:p>
            <a:endParaRPr lang="en-IN" dirty="0"/>
          </a:p>
        </p:txBody>
      </p:sp>
    </p:spTree>
    <p:extLst>
      <p:ext uri="{BB962C8B-B14F-4D97-AF65-F5344CB8AC3E}">
        <p14:creationId xmlns:p14="http://schemas.microsoft.com/office/powerpoint/2010/main" val="3770910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Risk: undesired event and likelihood pair. Event part of risk is the attack turning into exploit. High risk means: high likelihood of the undesired event.</a:t>
            </a:r>
          </a:p>
          <a:p>
            <a:endParaRPr lang="en-US" dirty="0"/>
          </a:p>
          <a:p>
            <a:r>
              <a:rPr lang="en-US" dirty="0"/>
              <a:t>The question of how long can we go until attack becomes successful is one of risk. Need a framework for measuring and evaluating these events.</a:t>
            </a:r>
          </a:p>
          <a:p>
            <a:endParaRPr lang="en-US" dirty="0"/>
          </a:p>
          <a:p>
            <a:r>
              <a:rPr lang="en-US" dirty="0"/>
              <a:t>Risk being my data being taken, authentication is a measure to reduce the attack surface. Important question is, authentication, while being critical, can change the way users interact with data. We have to be cognizant of that while we add solutions. There seems to be a tradeoff. One extreme is pushing everyone to carry a disk, eliminating all virtual vulnerabilities, but at the same time adding significant friction to the way we like to operate. The other extreme is to eliminate auth completely so zero friction, but that would mean my data is exposed. The usability of a solution is highly related to where in this tradeoff curve a solution lies.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A9CA7-F297-4DD6-82A6-8C46CF9E2B8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9B61BDF-A134-164F-91AF-708FD89F962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579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an architecture perspective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F3031-336B-F74A-B3D1-4F6513419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339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philosophical perspective</a:t>
            </a:r>
          </a:p>
          <a:p>
            <a:endParaRPr lang="en-US" dirty="0"/>
          </a:p>
          <a:p>
            <a:r>
              <a:rPr lang="en-US" dirty="0"/>
              <a:t>Let’s look at another example to solidify our understanding. Firewalls are about filtering and blocking ports (oversimplification). Attack surface is indeed shrunk. This is typically how traditional security looks at things. Eliminating vulnerabilities by blocking networks, devices and people. Even if you are eliminating vulnerabilities, the potential threats and vulnerabilities keep growing. Is it an issue really?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A9CA7-F297-4DD6-82A6-8C46CF9E2B8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74A5770-BFFD-EC48-9068-505DDF4C7CB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895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B528929-915C-C047-BB08-F8A1E160FBD6}"/>
              </a:ext>
            </a:extLst>
          </p:cNvPr>
          <p:cNvSpPr>
            <a:spLocks noGrp="1"/>
          </p:cNvSpPr>
          <p:nvPr>
            <p:ph type="body" idx="1"/>
          </p:nvPr>
        </p:nvSpPr>
        <p:spPr/>
        <p:txBody>
          <a:bodyPr/>
          <a:lstStyle/>
          <a:p>
            <a:r>
              <a:rPr lang="en-US" dirty="0"/>
              <a:t>We ignored the repeated nature of these experiments. The probabilities we’ve conveyed were for one time attacks. But, there is a time dimension to the problem.</a:t>
            </a:r>
          </a:p>
          <a:p>
            <a:endParaRPr lang="en-US" dirty="0"/>
          </a:p>
          <a:p>
            <a:r>
              <a:rPr lang="en-US" dirty="0"/>
              <a:t>We used a probabilistic model to study the exploit attempts and their success. To convey the model better, I have used an analogy involving the tosses of fair coins, making tails the unwanted events. The point we made was, similar to a sequence of tosses and seeing no tails in these tosses, when we have a large attack surface (and hence a large sequence of possible exploits), the probability of no success in these attempts decay quite fast. </a:t>
            </a:r>
          </a:p>
          <a:p>
            <a:endParaRPr lang="en-US" dirty="0"/>
          </a:p>
          <a:p>
            <a:r>
              <a:rPr lang="en-US" dirty="0"/>
              <a:t>Today, we will follow the same line of argument for the sequence of attacks. To be more precise, attack surface is a spatial quantity in our model. Exploits cover a space across the surface. Today, we will make the same argument for the temporal dimension. Namely, attacks do not occur just one pass across the space. They occur in time in a repeated fashion as well. </a:t>
            </a:r>
          </a:p>
          <a:p>
            <a:endParaRPr lang="en-US" dirty="0"/>
          </a:p>
          <a:p>
            <a:r>
              <a:rPr lang="en-US" dirty="0"/>
              <a:t>The implication is not different at all, if anything they are worse. Now suppose the second wave of attacks come. Of course not all of them come simultaneously like in this figure, they may arrive in different sequence. But, the important thing here is that, they are repetitive. And with each repetition, the probability of successful exploit increases.</a:t>
            </a:r>
          </a:p>
          <a:p>
            <a:endParaRPr lang="en-US" dirty="0"/>
          </a:p>
          <a:p>
            <a:r>
              <a:rPr lang="en-US" dirty="0"/>
              <a:t>Think of your defenses as an offensive line in football. You are subjected to continual blitzes. In space: it suffices for one guard to fail. But they may not, in a given blitz. Not take ten of them in succession: all it takes is one guard fails in any one of the attempts. </a:t>
            </a:r>
          </a:p>
        </p:txBody>
      </p:sp>
    </p:spTree>
    <p:extLst>
      <p:ext uri="{BB962C8B-B14F-4D97-AF65-F5344CB8AC3E}">
        <p14:creationId xmlns:p14="http://schemas.microsoft.com/office/powerpoint/2010/main" val="3453102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B528929-915C-C047-BB08-F8A1E160FBD6}"/>
              </a:ext>
            </a:extLst>
          </p:cNvPr>
          <p:cNvSpPr>
            <a:spLocks noGrp="1"/>
          </p:cNvSpPr>
          <p:nvPr>
            <p:ph type="body" idx="1"/>
          </p:nvPr>
        </p:nvSpPr>
        <p:spPr/>
        <p:txBody>
          <a:bodyPr/>
          <a:lstStyle/>
          <a:p>
            <a:r>
              <a:rPr lang="en-US" dirty="0"/>
              <a:t>The number </a:t>
            </a:r>
            <a:r>
              <a:rPr lang="en-US"/>
              <a:t>of attackers as </a:t>
            </a:r>
            <a:endParaRPr lang="en-US" dirty="0"/>
          </a:p>
        </p:txBody>
      </p:sp>
    </p:spTree>
    <p:extLst>
      <p:ext uri="{BB962C8B-B14F-4D97-AF65-F5344CB8AC3E}">
        <p14:creationId xmlns:p14="http://schemas.microsoft.com/office/powerpoint/2010/main" val="9466151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3619500" y="-1714500"/>
            <a:ext cx="6858000" cy="10287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7672" y="1024304"/>
            <a:ext cx="4661255" cy="4498652"/>
          </a:xfrm>
          <a:prstGeom prst="rect">
            <a:avLst/>
          </a:prstGeom>
        </p:spPr>
      </p:pic>
      <p:sp>
        <p:nvSpPr>
          <p:cNvPr id="9" name="Rectangle 8"/>
          <p:cNvSpPr/>
          <p:nvPr userDrawn="1"/>
        </p:nvSpPr>
        <p:spPr>
          <a:xfrm>
            <a:off x="0" y="0"/>
            <a:ext cx="12192000" cy="6858000"/>
          </a:xfrm>
          <a:prstGeom prst="rect">
            <a:avLst/>
          </a:prstGeom>
          <a:gradFill>
            <a:gsLst>
              <a:gs pos="100000">
                <a:schemeClr val="tx2">
                  <a:lumMod val="53000"/>
                  <a:alpha val="94000"/>
                </a:schemeClr>
              </a:gs>
              <a:gs pos="0">
                <a:schemeClr val="accent1">
                  <a:alpha val="68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Freeform 12"/>
          <p:cNvSpPr/>
          <p:nvPr userDrawn="1"/>
        </p:nvSpPr>
        <p:spPr>
          <a:xfrm>
            <a:off x="-104775" y="-66675"/>
            <a:ext cx="9363075" cy="6991350"/>
          </a:xfrm>
          <a:custGeom>
            <a:avLst/>
            <a:gdLst>
              <a:gd name="connsiteX0" fmla="*/ 0 w 9258300"/>
              <a:gd name="connsiteY0" fmla="*/ 0 h 6905625"/>
              <a:gd name="connsiteX1" fmla="*/ 6057900 w 9258300"/>
              <a:gd name="connsiteY1" fmla="*/ 9525 h 6905625"/>
              <a:gd name="connsiteX2" fmla="*/ 9258300 w 9258300"/>
              <a:gd name="connsiteY2" fmla="*/ 6905625 h 6905625"/>
              <a:gd name="connsiteX3" fmla="*/ 19050 w 9258300"/>
              <a:gd name="connsiteY3" fmla="*/ 6905625 h 6905625"/>
              <a:gd name="connsiteX4" fmla="*/ 0 w 9258300"/>
              <a:gd name="connsiteY4" fmla="*/ 0 h 690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8300" h="6905625">
                <a:moveTo>
                  <a:pt x="0" y="0"/>
                </a:moveTo>
                <a:lnTo>
                  <a:pt x="6057900" y="9525"/>
                </a:lnTo>
                <a:lnTo>
                  <a:pt x="9258300" y="6905625"/>
                </a:lnTo>
                <a:lnTo>
                  <a:pt x="19050" y="69056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Subtitle 2"/>
          <p:cNvSpPr>
            <a:spLocks noGrp="1"/>
          </p:cNvSpPr>
          <p:nvPr>
            <p:ph type="subTitle" idx="1" hasCustomPrompt="1"/>
          </p:nvPr>
        </p:nvSpPr>
        <p:spPr>
          <a:xfrm>
            <a:off x="1368650" y="3453758"/>
            <a:ext cx="3558746" cy="1554848"/>
          </a:xfrm>
        </p:spPr>
        <p:txBody>
          <a:bodyPr>
            <a:normAutofit/>
          </a:bodyPr>
          <a:lstStyle>
            <a:lvl1pPr marL="0" indent="0" algn="ctr">
              <a:buNone/>
              <a:defRPr sz="2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title</a:t>
            </a:r>
            <a:endParaRPr lang="en-GB" dirty="0"/>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5627" y="5692335"/>
            <a:ext cx="3558746" cy="1038285"/>
          </a:xfrm>
          <a:prstGeom prst="rect">
            <a:avLst/>
          </a:prstGeom>
        </p:spPr>
      </p:pic>
    </p:spTree>
    <p:extLst>
      <p:ext uri="{BB962C8B-B14F-4D97-AF65-F5344CB8AC3E}">
        <p14:creationId xmlns:p14="http://schemas.microsoft.com/office/powerpoint/2010/main" val="3638585259"/>
      </p:ext>
    </p:extLst>
  </p:cSld>
  <p:clrMapOvr>
    <a:masterClrMapping/>
  </p:clrMapOvr>
  <p:extLst>
    <p:ext uri="{DCECCB84-F9BA-43D5-87BE-67443E8EF086}">
      <p15:sldGuideLst xmlns:p15="http://schemas.microsoft.com/office/powerpoint/2012/main">
        <p15:guide id="1" orient="horz" pos="413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ound Same Side Corner Rectangle 7"/>
          <p:cNvSpPr/>
          <p:nvPr userDrawn="1"/>
        </p:nvSpPr>
        <p:spPr>
          <a:xfrm rot="16200000">
            <a:off x="5146590" y="-187412"/>
            <a:ext cx="6858000" cy="7232823"/>
          </a:xfrm>
          <a:prstGeom prst="round2SameRect">
            <a:avLst>
              <a:gd name="adj1" fmla="val 2012"/>
              <a:gd name="adj2" fmla="val 0"/>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0044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5630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668986" y="6356350"/>
            <a:ext cx="1732841" cy="365125"/>
          </a:xfrm>
          <a:prstGeom prst="rect">
            <a:avLst/>
          </a:prstGeom>
        </p:spPr>
        <p:txBody>
          <a:bodyPr/>
          <a:lstStyle/>
          <a:p>
            <a:fld id="{F403ACAC-7C80-4675-BB60-CCF7A76011D9}" type="datetimeFigureOut">
              <a:rPr lang="en-IN" smtClean="0"/>
              <a:t>07-11-2023</a:t>
            </a:fld>
            <a:endParaRPr lang="en-IN" dirty="0"/>
          </a:p>
        </p:txBody>
      </p:sp>
      <p:sp>
        <p:nvSpPr>
          <p:cNvPr id="5" name="Footer Placeholder 4"/>
          <p:cNvSpPr>
            <a:spLocks noGrp="1"/>
          </p:cNvSpPr>
          <p:nvPr>
            <p:ph type="ftr" sz="quarter" idx="11"/>
          </p:nvPr>
        </p:nvSpPr>
        <p:spPr>
          <a:xfrm>
            <a:off x="2713072" y="6356350"/>
            <a:ext cx="5669949" cy="365125"/>
          </a:xfrm>
          <a:prstGeom prst="rect">
            <a:avLst/>
          </a:prstGeom>
        </p:spPr>
        <p:txBody>
          <a:bodyPr/>
          <a:lstStyle/>
          <a:p>
            <a:endParaRPr lang="en-IN" dirty="0"/>
          </a:p>
        </p:txBody>
      </p:sp>
      <p:sp>
        <p:nvSpPr>
          <p:cNvPr id="6" name="Slide Number Placeholder 5"/>
          <p:cNvSpPr>
            <a:spLocks noGrp="1"/>
          </p:cNvSpPr>
          <p:nvPr>
            <p:ph type="sldNum" sz="quarter" idx="12"/>
          </p:nvPr>
        </p:nvSpPr>
        <p:spPr>
          <a:xfrm>
            <a:off x="10687792" y="6356350"/>
            <a:ext cx="666008" cy="365125"/>
          </a:xfrm>
          <a:prstGeom prst="rect">
            <a:avLst/>
          </a:prstGeom>
        </p:spPr>
        <p:txBody>
          <a:bodyPr/>
          <a:lstStyle/>
          <a:p>
            <a:fld id="{6CD0C6C0-9568-4B2C-B23B-95A351D88007}" type="slidenum">
              <a:rPr lang="en-IN" smtClean="0"/>
              <a:t>‹#›</a:t>
            </a:fld>
            <a:endParaRPr lang="en-IN" dirty="0"/>
          </a:p>
        </p:txBody>
      </p:sp>
    </p:spTree>
    <p:extLst>
      <p:ext uri="{BB962C8B-B14F-4D97-AF65-F5344CB8AC3E}">
        <p14:creationId xmlns:p14="http://schemas.microsoft.com/office/powerpoint/2010/main" val="1499067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 Full imag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1">
            <a:extLst>
              <a:ext uri="{FF2B5EF4-FFF2-40B4-BE49-F238E27FC236}">
                <a16:creationId xmlns:a16="http://schemas.microsoft.com/office/drawing/2014/main" id="{1A752400-9880-C542-8D92-A3104423161E}"/>
              </a:ext>
            </a:extLst>
          </p:cNvPr>
          <p:cNvSpPr>
            <a:spLocks noGrp="1"/>
          </p:cNvSpPr>
          <p:nvPr>
            <p:ph type="title"/>
          </p:nvPr>
        </p:nvSpPr>
        <p:spPr>
          <a:xfrm>
            <a:off x="519424" y="628493"/>
            <a:ext cx="11162939" cy="606418"/>
          </a:xfrm>
        </p:spPr>
        <p:txBody>
          <a:bodyPr/>
          <a:lstStyle>
            <a:lvl1pPr algn="ctr">
              <a:defRPr sz="24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1065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8462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N" dirty="0"/>
          </a:p>
        </p:txBody>
      </p:sp>
      <p:sp>
        <p:nvSpPr>
          <p:cNvPr id="4" name="Text Placeholder 3"/>
          <p:cNvSpPr>
            <a:spLocks noGrp="1"/>
          </p:cNvSpPr>
          <p:nvPr>
            <p:ph type="body" sz="quarter" idx="10"/>
          </p:nvPr>
        </p:nvSpPr>
        <p:spPr>
          <a:xfrm>
            <a:off x="1329089" y="2208256"/>
            <a:ext cx="4455693" cy="369332"/>
          </a:xfrm>
        </p:spPr>
        <p:txBody>
          <a:bodyPr anchor="ctr" anchorCtr="0">
            <a:spAutoFit/>
          </a:bodyPr>
          <a:lstStyle>
            <a:lvl1pPr marL="0" indent="0" algn="l">
              <a:buNone/>
              <a:defRPr sz="2000"/>
            </a:lvl1pPr>
          </a:lstStyle>
          <a:p>
            <a:pPr lvl="0"/>
            <a:r>
              <a:rPr lang="en-US" dirty="0"/>
              <a:t>Click to edit Master text styles</a:t>
            </a:r>
            <a:endParaRPr lang="en-IN" dirty="0"/>
          </a:p>
        </p:txBody>
      </p:sp>
      <p:sp>
        <p:nvSpPr>
          <p:cNvPr id="40" name="Text Placeholder 39"/>
          <p:cNvSpPr>
            <a:spLocks noGrp="1"/>
          </p:cNvSpPr>
          <p:nvPr>
            <p:ph type="body" sz="quarter" idx="11" hasCustomPrompt="1"/>
          </p:nvPr>
        </p:nvSpPr>
        <p:spPr>
          <a:xfrm>
            <a:off x="813545" y="2185136"/>
            <a:ext cx="443141" cy="415571"/>
          </a:xfrm>
          <a:blipFill>
            <a:blip r:embed="rId2"/>
            <a:stretch>
              <a:fillRect l="1642" r="1642"/>
            </a:stretch>
          </a:blipFill>
        </p:spPr>
        <p:txBody>
          <a:bodyPr wrap="none" anchor="ctr" anchorCtr="0">
            <a:noAutofit/>
          </a:bodyPr>
          <a:lstStyle>
            <a:lvl1pPr marL="0" indent="0" algn="ctr">
              <a:buNone/>
              <a:defRPr sz="2000" b="1">
                <a:solidFill>
                  <a:schemeClr val="bg1"/>
                </a:solidFill>
              </a:defRPr>
            </a:lvl1pPr>
          </a:lstStyle>
          <a:p>
            <a:pPr lvl="0"/>
            <a:r>
              <a:rPr lang="en-GB" dirty="0"/>
              <a:t>1</a:t>
            </a:r>
            <a:endParaRPr lang="en-IN" dirty="0"/>
          </a:p>
        </p:txBody>
      </p:sp>
      <p:sp>
        <p:nvSpPr>
          <p:cNvPr id="42" name="Text Placeholder 3"/>
          <p:cNvSpPr>
            <a:spLocks noGrp="1"/>
          </p:cNvSpPr>
          <p:nvPr>
            <p:ph type="body" sz="quarter" idx="12"/>
          </p:nvPr>
        </p:nvSpPr>
        <p:spPr>
          <a:xfrm>
            <a:off x="1329089" y="2910488"/>
            <a:ext cx="4455693" cy="369332"/>
          </a:xfrm>
        </p:spPr>
        <p:txBody>
          <a:bodyPr anchor="ctr" anchorCtr="0">
            <a:spAutoFit/>
          </a:bodyPr>
          <a:lstStyle>
            <a:lvl1pPr marL="0" indent="0" algn="l">
              <a:buNone/>
              <a:defRPr sz="2000"/>
            </a:lvl1pPr>
          </a:lstStyle>
          <a:p>
            <a:pPr lvl="0"/>
            <a:r>
              <a:rPr lang="en-US" dirty="0"/>
              <a:t>Click to edit Master text styles</a:t>
            </a:r>
            <a:endParaRPr lang="en-IN" dirty="0"/>
          </a:p>
        </p:txBody>
      </p:sp>
      <p:sp>
        <p:nvSpPr>
          <p:cNvPr id="43" name="Text Placeholder 39"/>
          <p:cNvSpPr>
            <a:spLocks noGrp="1"/>
          </p:cNvSpPr>
          <p:nvPr>
            <p:ph type="body" sz="quarter" idx="13" hasCustomPrompt="1"/>
          </p:nvPr>
        </p:nvSpPr>
        <p:spPr>
          <a:xfrm>
            <a:off x="813545" y="2887368"/>
            <a:ext cx="443141" cy="415571"/>
          </a:xfrm>
          <a:blipFill>
            <a:blip r:embed="rId2"/>
            <a:stretch>
              <a:fillRect l="1642" r="1642"/>
            </a:stretch>
          </a:blipFill>
        </p:spPr>
        <p:txBody>
          <a:bodyPr wrap="none" anchor="ctr" anchorCtr="0">
            <a:noAutofit/>
          </a:bodyPr>
          <a:lstStyle>
            <a:lvl1pPr marL="0" indent="0" algn="ctr">
              <a:buNone/>
              <a:defRPr sz="2000" b="1">
                <a:solidFill>
                  <a:schemeClr val="bg1"/>
                </a:solidFill>
              </a:defRPr>
            </a:lvl1pPr>
          </a:lstStyle>
          <a:p>
            <a:pPr lvl="0"/>
            <a:r>
              <a:rPr lang="en-GB" dirty="0"/>
              <a:t>2</a:t>
            </a:r>
            <a:endParaRPr lang="en-IN" dirty="0"/>
          </a:p>
        </p:txBody>
      </p:sp>
      <p:sp>
        <p:nvSpPr>
          <p:cNvPr id="44" name="Text Placeholder 3"/>
          <p:cNvSpPr>
            <a:spLocks noGrp="1"/>
          </p:cNvSpPr>
          <p:nvPr>
            <p:ph type="body" sz="quarter" idx="14"/>
          </p:nvPr>
        </p:nvSpPr>
        <p:spPr>
          <a:xfrm>
            <a:off x="1329089" y="3612720"/>
            <a:ext cx="4455693" cy="369332"/>
          </a:xfrm>
        </p:spPr>
        <p:txBody>
          <a:bodyPr anchor="ctr" anchorCtr="0">
            <a:spAutoFit/>
          </a:bodyPr>
          <a:lstStyle>
            <a:lvl1pPr marL="0" indent="0" algn="l">
              <a:buNone/>
              <a:defRPr sz="2000"/>
            </a:lvl1pPr>
          </a:lstStyle>
          <a:p>
            <a:pPr lvl="0"/>
            <a:r>
              <a:rPr lang="en-US" dirty="0"/>
              <a:t>Click to edit Master text styles</a:t>
            </a:r>
            <a:endParaRPr lang="en-IN" dirty="0"/>
          </a:p>
        </p:txBody>
      </p:sp>
      <p:sp>
        <p:nvSpPr>
          <p:cNvPr id="45" name="Text Placeholder 39"/>
          <p:cNvSpPr>
            <a:spLocks noGrp="1"/>
          </p:cNvSpPr>
          <p:nvPr>
            <p:ph type="body" sz="quarter" idx="15" hasCustomPrompt="1"/>
          </p:nvPr>
        </p:nvSpPr>
        <p:spPr>
          <a:xfrm>
            <a:off x="813545" y="3589600"/>
            <a:ext cx="443141" cy="415571"/>
          </a:xfrm>
          <a:blipFill>
            <a:blip r:embed="rId2"/>
            <a:stretch>
              <a:fillRect l="1642" r="1642"/>
            </a:stretch>
          </a:blipFill>
        </p:spPr>
        <p:txBody>
          <a:bodyPr wrap="none" anchor="ctr" anchorCtr="0">
            <a:noAutofit/>
          </a:bodyPr>
          <a:lstStyle>
            <a:lvl1pPr marL="0" indent="0" algn="ctr">
              <a:buNone/>
              <a:defRPr sz="2000" b="1">
                <a:solidFill>
                  <a:schemeClr val="bg1"/>
                </a:solidFill>
              </a:defRPr>
            </a:lvl1pPr>
          </a:lstStyle>
          <a:p>
            <a:pPr lvl="0"/>
            <a:r>
              <a:rPr lang="en-GB" dirty="0"/>
              <a:t>3</a:t>
            </a:r>
            <a:endParaRPr lang="en-IN" dirty="0"/>
          </a:p>
        </p:txBody>
      </p:sp>
      <p:sp>
        <p:nvSpPr>
          <p:cNvPr id="46" name="Text Placeholder 3"/>
          <p:cNvSpPr>
            <a:spLocks noGrp="1"/>
          </p:cNvSpPr>
          <p:nvPr>
            <p:ph type="body" sz="quarter" idx="16"/>
          </p:nvPr>
        </p:nvSpPr>
        <p:spPr>
          <a:xfrm>
            <a:off x="1329089" y="4314952"/>
            <a:ext cx="4455693" cy="369332"/>
          </a:xfrm>
        </p:spPr>
        <p:txBody>
          <a:bodyPr anchor="ctr" anchorCtr="0">
            <a:spAutoFit/>
          </a:bodyPr>
          <a:lstStyle>
            <a:lvl1pPr marL="0" indent="0" algn="l">
              <a:buNone/>
              <a:defRPr sz="2000"/>
            </a:lvl1pPr>
          </a:lstStyle>
          <a:p>
            <a:pPr lvl="0"/>
            <a:r>
              <a:rPr lang="en-US" dirty="0"/>
              <a:t>Click to edit Master text styles</a:t>
            </a:r>
            <a:endParaRPr lang="en-IN" dirty="0"/>
          </a:p>
        </p:txBody>
      </p:sp>
      <p:sp>
        <p:nvSpPr>
          <p:cNvPr id="47" name="Text Placeholder 39"/>
          <p:cNvSpPr>
            <a:spLocks noGrp="1"/>
          </p:cNvSpPr>
          <p:nvPr>
            <p:ph type="body" sz="quarter" idx="17" hasCustomPrompt="1"/>
          </p:nvPr>
        </p:nvSpPr>
        <p:spPr>
          <a:xfrm>
            <a:off x="813545" y="4291832"/>
            <a:ext cx="443141" cy="415571"/>
          </a:xfrm>
          <a:blipFill>
            <a:blip r:embed="rId2"/>
            <a:stretch>
              <a:fillRect l="1642" r="1642"/>
            </a:stretch>
          </a:blipFill>
        </p:spPr>
        <p:txBody>
          <a:bodyPr wrap="none" anchor="ctr" anchorCtr="0">
            <a:noAutofit/>
          </a:bodyPr>
          <a:lstStyle>
            <a:lvl1pPr marL="0" indent="0" algn="ctr">
              <a:buNone/>
              <a:defRPr sz="2000" b="1">
                <a:solidFill>
                  <a:schemeClr val="bg1"/>
                </a:solidFill>
              </a:defRPr>
            </a:lvl1pPr>
          </a:lstStyle>
          <a:p>
            <a:pPr lvl="0"/>
            <a:r>
              <a:rPr lang="en-GB" dirty="0"/>
              <a:t>4</a:t>
            </a:r>
            <a:endParaRPr lang="en-IN" dirty="0"/>
          </a:p>
        </p:txBody>
      </p:sp>
      <p:sp>
        <p:nvSpPr>
          <p:cNvPr id="48" name="Text Placeholder 3"/>
          <p:cNvSpPr>
            <a:spLocks noGrp="1"/>
          </p:cNvSpPr>
          <p:nvPr>
            <p:ph type="body" sz="quarter" idx="18"/>
          </p:nvPr>
        </p:nvSpPr>
        <p:spPr>
          <a:xfrm>
            <a:off x="1329089" y="5017183"/>
            <a:ext cx="4455693" cy="369332"/>
          </a:xfrm>
        </p:spPr>
        <p:txBody>
          <a:bodyPr anchor="ctr" anchorCtr="0">
            <a:spAutoFit/>
          </a:bodyPr>
          <a:lstStyle>
            <a:lvl1pPr marL="0" indent="0" algn="l">
              <a:buNone/>
              <a:defRPr sz="2000"/>
            </a:lvl1pPr>
          </a:lstStyle>
          <a:p>
            <a:pPr lvl="0"/>
            <a:r>
              <a:rPr lang="en-US" dirty="0"/>
              <a:t>Click to edit Master text styles</a:t>
            </a:r>
            <a:endParaRPr lang="en-IN" dirty="0"/>
          </a:p>
        </p:txBody>
      </p:sp>
      <p:sp>
        <p:nvSpPr>
          <p:cNvPr id="49" name="Text Placeholder 39"/>
          <p:cNvSpPr>
            <a:spLocks noGrp="1"/>
          </p:cNvSpPr>
          <p:nvPr>
            <p:ph type="body" sz="quarter" idx="19" hasCustomPrompt="1"/>
          </p:nvPr>
        </p:nvSpPr>
        <p:spPr>
          <a:xfrm>
            <a:off x="813545" y="4994063"/>
            <a:ext cx="443141" cy="415571"/>
          </a:xfrm>
          <a:blipFill>
            <a:blip r:embed="rId2"/>
            <a:stretch>
              <a:fillRect l="1642" r="1642"/>
            </a:stretch>
          </a:blipFill>
        </p:spPr>
        <p:txBody>
          <a:bodyPr wrap="none" anchor="ctr" anchorCtr="0">
            <a:noAutofit/>
          </a:bodyPr>
          <a:lstStyle>
            <a:lvl1pPr marL="0" indent="0" algn="ctr">
              <a:buNone/>
              <a:defRPr sz="2000" b="1">
                <a:solidFill>
                  <a:schemeClr val="bg1"/>
                </a:solidFill>
              </a:defRPr>
            </a:lvl1pPr>
          </a:lstStyle>
          <a:p>
            <a:pPr lvl="0"/>
            <a:r>
              <a:rPr lang="en-GB" dirty="0"/>
              <a:t>5</a:t>
            </a:r>
            <a:endParaRPr lang="en-IN" dirty="0"/>
          </a:p>
        </p:txBody>
      </p:sp>
      <p:sp>
        <p:nvSpPr>
          <p:cNvPr id="50" name="Text Placeholder 3"/>
          <p:cNvSpPr>
            <a:spLocks noGrp="1"/>
          </p:cNvSpPr>
          <p:nvPr>
            <p:ph type="body" sz="quarter" idx="20"/>
          </p:nvPr>
        </p:nvSpPr>
        <p:spPr>
          <a:xfrm>
            <a:off x="6898107" y="2208256"/>
            <a:ext cx="4455693" cy="369332"/>
          </a:xfrm>
        </p:spPr>
        <p:txBody>
          <a:bodyPr anchor="ctr" anchorCtr="0">
            <a:spAutoFit/>
          </a:bodyPr>
          <a:lstStyle>
            <a:lvl1pPr marL="0" indent="0" algn="l">
              <a:buNone/>
              <a:defRPr sz="2000"/>
            </a:lvl1pPr>
          </a:lstStyle>
          <a:p>
            <a:pPr lvl="0"/>
            <a:r>
              <a:rPr lang="en-US" dirty="0"/>
              <a:t>Click to edit Master text styles</a:t>
            </a:r>
            <a:endParaRPr lang="en-IN" dirty="0"/>
          </a:p>
        </p:txBody>
      </p:sp>
      <p:sp>
        <p:nvSpPr>
          <p:cNvPr id="51" name="Text Placeholder 39"/>
          <p:cNvSpPr>
            <a:spLocks noGrp="1"/>
          </p:cNvSpPr>
          <p:nvPr>
            <p:ph type="body" sz="quarter" idx="21" hasCustomPrompt="1"/>
          </p:nvPr>
        </p:nvSpPr>
        <p:spPr>
          <a:xfrm>
            <a:off x="6382563" y="2185136"/>
            <a:ext cx="443141" cy="415571"/>
          </a:xfrm>
          <a:blipFill>
            <a:blip r:embed="rId2"/>
            <a:stretch>
              <a:fillRect l="1642" r="1642"/>
            </a:stretch>
          </a:blipFill>
        </p:spPr>
        <p:txBody>
          <a:bodyPr wrap="none" anchor="ctr" anchorCtr="0">
            <a:noAutofit/>
          </a:bodyPr>
          <a:lstStyle>
            <a:lvl1pPr marL="0" indent="0" algn="ctr">
              <a:buNone/>
              <a:defRPr sz="2000" b="1">
                <a:solidFill>
                  <a:schemeClr val="bg1"/>
                </a:solidFill>
              </a:defRPr>
            </a:lvl1pPr>
          </a:lstStyle>
          <a:p>
            <a:pPr lvl="0"/>
            <a:r>
              <a:rPr lang="en-GB" dirty="0"/>
              <a:t>6</a:t>
            </a:r>
            <a:endParaRPr lang="en-IN" dirty="0"/>
          </a:p>
        </p:txBody>
      </p:sp>
      <p:sp>
        <p:nvSpPr>
          <p:cNvPr id="52" name="Text Placeholder 3"/>
          <p:cNvSpPr>
            <a:spLocks noGrp="1"/>
          </p:cNvSpPr>
          <p:nvPr>
            <p:ph type="body" sz="quarter" idx="22"/>
          </p:nvPr>
        </p:nvSpPr>
        <p:spPr>
          <a:xfrm>
            <a:off x="6898107" y="2910488"/>
            <a:ext cx="4455693" cy="369332"/>
          </a:xfrm>
        </p:spPr>
        <p:txBody>
          <a:bodyPr anchor="ctr" anchorCtr="0">
            <a:spAutoFit/>
          </a:bodyPr>
          <a:lstStyle>
            <a:lvl1pPr marL="0" indent="0" algn="l">
              <a:buNone/>
              <a:defRPr sz="2000"/>
            </a:lvl1pPr>
          </a:lstStyle>
          <a:p>
            <a:pPr lvl="0"/>
            <a:r>
              <a:rPr lang="en-US" dirty="0"/>
              <a:t>Click to edit Master text styles</a:t>
            </a:r>
            <a:endParaRPr lang="en-IN" dirty="0"/>
          </a:p>
        </p:txBody>
      </p:sp>
      <p:sp>
        <p:nvSpPr>
          <p:cNvPr id="53" name="Text Placeholder 39"/>
          <p:cNvSpPr>
            <a:spLocks noGrp="1"/>
          </p:cNvSpPr>
          <p:nvPr>
            <p:ph type="body" sz="quarter" idx="23" hasCustomPrompt="1"/>
          </p:nvPr>
        </p:nvSpPr>
        <p:spPr>
          <a:xfrm>
            <a:off x="6382563" y="2887368"/>
            <a:ext cx="443141" cy="415571"/>
          </a:xfrm>
          <a:blipFill>
            <a:blip r:embed="rId2"/>
            <a:stretch>
              <a:fillRect l="1642" r="1642"/>
            </a:stretch>
          </a:blipFill>
        </p:spPr>
        <p:txBody>
          <a:bodyPr wrap="none" anchor="ctr" anchorCtr="0">
            <a:noAutofit/>
          </a:bodyPr>
          <a:lstStyle>
            <a:lvl1pPr marL="0" indent="0" algn="ctr">
              <a:buNone/>
              <a:defRPr sz="2000" b="1">
                <a:solidFill>
                  <a:schemeClr val="bg1"/>
                </a:solidFill>
              </a:defRPr>
            </a:lvl1pPr>
          </a:lstStyle>
          <a:p>
            <a:pPr lvl="0"/>
            <a:r>
              <a:rPr lang="en-GB" dirty="0"/>
              <a:t>7</a:t>
            </a:r>
            <a:endParaRPr lang="en-IN" dirty="0"/>
          </a:p>
        </p:txBody>
      </p:sp>
      <p:sp>
        <p:nvSpPr>
          <p:cNvPr id="54" name="Text Placeholder 3"/>
          <p:cNvSpPr>
            <a:spLocks noGrp="1"/>
          </p:cNvSpPr>
          <p:nvPr>
            <p:ph type="body" sz="quarter" idx="24"/>
          </p:nvPr>
        </p:nvSpPr>
        <p:spPr>
          <a:xfrm>
            <a:off x="6898107" y="3612720"/>
            <a:ext cx="4455693" cy="369332"/>
          </a:xfrm>
        </p:spPr>
        <p:txBody>
          <a:bodyPr anchor="ctr" anchorCtr="0">
            <a:spAutoFit/>
          </a:bodyPr>
          <a:lstStyle>
            <a:lvl1pPr marL="0" indent="0" algn="l">
              <a:buNone/>
              <a:defRPr sz="2000"/>
            </a:lvl1pPr>
          </a:lstStyle>
          <a:p>
            <a:pPr lvl="0"/>
            <a:r>
              <a:rPr lang="en-US" dirty="0"/>
              <a:t>Click to edit Master text styles</a:t>
            </a:r>
            <a:endParaRPr lang="en-IN" dirty="0"/>
          </a:p>
        </p:txBody>
      </p:sp>
      <p:sp>
        <p:nvSpPr>
          <p:cNvPr id="55" name="Text Placeholder 39"/>
          <p:cNvSpPr>
            <a:spLocks noGrp="1"/>
          </p:cNvSpPr>
          <p:nvPr>
            <p:ph type="body" sz="quarter" idx="25" hasCustomPrompt="1"/>
          </p:nvPr>
        </p:nvSpPr>
        <p:spPr>
          <a:xfrm>
            <a:off x="6382563" y="3589600"/>
            <a:ext cx="443141" cy="415571"/>
          </a:xfrm>
          <a:blipFill>
            <a:blip r:embed="rId2"/>
            <a:stretch>
              <a:fillRect l="1642" r="1642"/>
            </a:stretch>
          </a:blipFill>
        </p:spPr>
        <p:txBody>
          <a:bodyPr wrap="none" anchor="ctr" anchorCtr="0">
            <a:noAutofit/>
          </a:bodyPr>
          <a:lstStyle>
            <a:lvl1pPr marL="0" indent="0" algn="ctr">
              <a:buNone/>
              <a:defRPr sz="2000" b="1">
                <a:solidFill>
                  <a:schemeClr val="bg1"/>
                </a:solidFill>
              </a:defRPr>
            </a:lvl1pPr>
          </a:lstStyle>
          <a:p>
            <a:pPr lvl="0"/>
            <a:r>
              <a:rPr lang="en-IN" dirty="0"/>
              <a:t>8</a:t>
            </a:r>
          </a:p>
        </p:txBody>
      </p:sp>
      <p:sp>
        <p:nvSpPr>
          <p:cNvPr id="56" name="Text Placeholder 3"/>
          <p:cNvSpPr>
            <a:spLocks noGrp="1"/>
          </p:cNvSpPr>
          <p:nvPr>
            <p:ph type="body" sz="quarter" idx="26"/>
          </p:nvPr>
        </p:nvSpPr>
        <p:spPr>
          <a:xfrm>
            <a:off x="6898107" y="4314952"/>
            <a:ext cx="4455693" cy="369332"/>
          </a:xfrm>
        </p:spPr>
        <p:txBody>
          <a:bodyPr anchor="ctr" anchorCtr="0">
            <a:spAutoFit/>
          </a:bodyPr>
          <a:lstStyle>
            <a:lvl1pPr marL="0" indent="0" algn="l">
              <a:buNone/>
              <a:defRPr sz="2000"/>
            </a:lvl1pPr>
          </a:lstStyle>
          <a:p>
            <a:pPr lvl="0"/>
            <a:r>
              <a:rPr lang="en-US" dirty="0"/>
              <a:t>Click to edit Master text styles</a:t>
            </a:r>
            <a:endParaRPr lang="en-IN" dirty="0"/>
          </a:p>
        </p:txBody>
      </p:sp>
      <p:sp>
        <p:nvSpPr>
          <p:cNvPr id="57" name="Text Placeholder 39"/>
          <p:cNvSpPr>
            <a:spLocks noGrp="1"/>
          </p:cNvSpPr>
          <p:nvPr>
            <p:ph type="body" sz="quarter" idx="27" hasCustomPrompt="1"/>
          </p:nvPr>
        </p:nvSpPr>
        <p:spPr>
          <a:xfrm>
            <a:off x="6382563" y="4291832"/>
            <a:ext cx="443141" cy="415571"/>
          </a:xfrm>
          <a:blipFill>
            <a:blip r:embed="rId2"/>
            <a:stretch>
              <a:fillRect l="1642" r="1642"/>
            </a:stretch>
          </a:blipFill>
        </p:spPr>
        <p:txBody>
          <a:bodyPr anchor="ctr" anchorCtr="0">
            <a:noAutofit/>
          </a:bodyPr>
          <a:lstStyle>
            <a:lvl1pPr marL="0" indent="0" algn="ctr">
              <a:buNone/>
              <a:defRPr sz="2000" b="1">
                <a:solidFill>
                  <a:schemeClr val="bg1"/>
                </a:solidFill>
              </a:defRPr>
            </a:lvl1pPr>
          </a:lstStyle>
          <a:p>
            <a:pPr lvl="0"/>
            <a:r>
              <a:rPr lang="en-GB" dirty="0"/>
              <a:t>9</a:t>
            </a:r>
            <a:endParaRPr lang="en-IN" dirty="0"/>
          </a:p>
        </p:txBody>
      </p:sp>
      <p:sp>
        <p:nvSpPr>
          <p:cNvPr id="58" name="Text Placeholder 3"/>
          <p:cNvSpPr>
            <a:spLocks noGrp="1"/>
          </p:cNvSpPr>
          <p:nvPr>
            <p:ph type="body" sz="quarter" idx="28"/>
          </p:nvPr>
        </p:nvSpPr>
        <p:spPr>
          <a:xfrm>
            <a:off x="6898107" y="5017183"/>
            <a:ext cx="4455693" cy="369332"/>
          </a:xfrm>
        </p:spPr>
        <p:txBody>
          <a:bodyPr anchor="ctr" anchorCtr="0">
            <a:spAutoFit/>
          </a:bodyPr>
          <a:lstStyle>
            <a:lvl1pPr marL="0" indent="0" algn="l">
              <a:buNone/>
              <a:defRPr sz="2000"/>
            </a:lvl1pPr>
          </a:lstStyle>
          <a:p>
            <a:pPr lvl="0"/>
            <a:r>
              <a:rPr lang="en-US" dirty="0"/>
              <a:t>Click to edit Master text styles</a:t>
            </a:r>
            <a:endParaRPr lang="en-IN" dirty="0"/>
          </a:p>
        </p:txBody>
      </p:sp>
      <p:sp>
        <p:nvSpPr>
          <p:cNvPr id="59" name="Text Placeholder 39"/>
          <p:cNvSpPr>
            <a:spLocks noGrp="1"/>
          </p:cNvSpPr>
          <p:nvPr>
            <p:ph type="body" sz="quarter" idx="29" hasCustomPrompt="1"/>
          </p:nvPr>
        </p:nvSpPr>
        <p:spPr>
          <a:xfrm>
            <a:off x="6382563" y="4994063"/>
            <a:ext cx="443141" cy="415571"/>
          </a:xfrm>
          <a:blipFill>
            <a:blip r:embed="rId2"/>
            <a:stretch>
              <a:fillRect l="1642" r="1642"/>
            </a:stretch>
          </a:blipFill>
        </p:spPr>
        <p:txBody>
          <a:bodyPr wrap="none" anchor="ctr" anchorCtr="0">
            <a:noAutofit/>
          </a:bodyPr>
          <a:lstStyle>
            <a:lvl1pPr marL="0" indent="0" algn="ctr">
              <a:buNone/>
              <a:defRPr sz="2000" b="1">
                <a:solidFill>
                  <a:schemeClr val="bg1"/>
                </a:solidFill>
              </a:defRPr>
            </a:lvl1pPr>
          </a:lstStyle>
          <a:p>
            <a:pPr lvl="0"/>
            <a:r>
              <a:rPr lang="en-GB" dirty="0"/>
              <a:t>10</a:t>
            </a:r>
            <a:endParaRPr lang="en-IN" dirty="0"/>
          </a:p>
        </p:txBody>
      </p:sp>
      <p:sp>
        <p:nvSpPr>
          <p:cNvPr id="23" name="Text Placeholder 3">
            <a:extLst>
              <a:ext uri="{FF2B5EF4-FFF2-40B4-BE49-F238E27FC236}">
                <a16:creationId xmlns:a16="http://schemas.microsoft.com/office/drawing/2014/main" id="{F3AD17B1-27E5-4333-957A-B6A9A6702EA3}"/>
              </a:ext>
            </a:extLst>
          </p:cNvPr>
          <p:cNvSpPr>
            <a:spLocks noGrp="1"/>
          </p:cNvSpPr>
          <p:nvPr>
            <p:ph type="body" sz="quarter" idx="30"/>
          </p:nvPr>
        </p:nvSpPr>
        <p:spPr>
          <a:xfrm>
            <a:off x="1329089" y="5696294"/>
            <a:ext cx="4455693" cy="369332"/>
          </a:xfrm>
        </p:spPr>
        <p:txBody>
          <a:bodyPr anchor="ctr" anchorCtr="0">
            <a:spAutoFit/>
          </a:bodyPr>
          <a:lstStyle>
            <a:lvl1pPr marL="0" indent="0" algn="l">
              <a:buNone/>
              <a:defRPr sz="2000"/>
            </a:lvl1pPr>
          </a:lstStyle>
          <a:p>
            <a:pPr lvl="0"/>
            <a:r>
              <a:rPr lang="en-US" dirty="0"/>
              <a:t>Click to edit Master text styles</a:t>
            </a:r>
            <a:endParaRPr lang="en-IN" dirty="0"/>
          </a:p>
        </p:txBody>
      </p:sp>
      <p:sp>
        <p:nvSpPr>
          <p:cNvPr id="24" name="Text Placeholder 39">
            <a:extLst>
              <a:ext uri="{FF2B5EF4-FFF2-40B4-BE49-F238E27FC236}">
                <a16:creationId xmlns:a16="http://schemas.microsoft.com/office/drawing/2014/main" id="{FFAB8325-BDF4-4955-9667-46A45FD31F7C}"/>
              </a:ext>
            </a:extLst>
          </p:cNvPr>
          <p:cNvSpPr>
            <a:spLocks noGrp="1"/>
          </p:cNvSpPr>
          <p:nvPr>
            <p:ph type="body" sz="quarter" idx="31" hasCustomPrompt="1"/>
          </p:nvPr>
        </p:nvSpPr>
        <p:spPr>
          <a:xfrm>
            <a:off x="813545" y="5673174"/>
            <a:ext cx="443141" cy="415571"/>
          </a:xfrm>
          <a:blipFill>
            <a:blip r:embed="rId2"/>
            <a:stretch>
              <a:fillRect l="1642" r="1642"/>
            </a:stretch>
          </a:blipFill>
        </p:spPr>
        <p:txBody>
          <a:bodyPr wrap="none" anchor="ctr" anchorCtr="0">
            <a:noAutofit/>
          </a:bodyPr>
          <a:lstStyle>
            <a:lvl1pPr marL="0" indent="0" algn="ctr">
              <a:buNone/>
              <a:defRPr sz="2000" b="1">
                <a:solidFill>
                  <a:schemeClr val="bg1"/>
                </a:solidFill>
              </a:defRPr>
            </a:lvl1pPr>
          </a:lstStyle>
          <a:p>
            <a:pPr lvl="0"/>
            <a:r>
              <a:rPr lang="en-GB" dirty="0"/>
              <a:t>#</a:t>
            </a:r>
            <a:endParaRPr lang="en-IN" dirty="0"/>
          </a:p>
        </p:txBody>
      </p:sp>
      <p:sp>
        <p:nvSpPr>
          <p:cNvPr id="25" name="Text Placeholder 3">
            <a:extLst>
              <a:ext uri="{FF2B5EF4-FFF2-40B4-BE49-F238E27FC236}">
                <a16:creationId xmlns:a16="http://schemas.microsoft.com/office/drawing/2014/main" id="{A58D762C-CC54-4EBE-B6CD-B7E6C257EF13}"/>
              </a:ext>
            </a:extLst>
          </p:cNvPr>
          <p:cNvSpPr>
            <a:spLocks noGrp="1"/>
          </p:cNvSpPr>
          <p:nvPr>
            <p:ph type="body" sz="quarter" idx="32"/>
          </p:nvPr>
        </p:nvSpPr>
        <p:spPr>
          <a:xfrm>
            <a:off x="6898107" y="5696294"/>
            <a:ext cx="4455693" cy="369332"/>
          </a:xfrm>
        </p:spPr>
        <p:txBody>
          <a:bodyPr anchor="ctr" anchorCtr="0">
            <a:spAutoFit/>
          </a:bodyPr>
          <a:lstStyle>
            <a:lvl1pPr marL="0" indent="0" algn="l">
              <a:buNone/>
              <a:defRPr sz="2000"/>
            </a:lvl1pPr>
          </a:lstStyle>
          <a:p>
            <a:pPr lvl="0"/>
            <a:r>
              <a:rPr lang="en-US" dirty="0"/>
              <a:t>Click to edit Master text styles</a:t>
            </a:r>
            <a:endParaRPr lang="en-IN" dirty="0"/>
          </a:p>
        </p:txBody>
      </p:sp>
      <p:sp>
        <p:nvSpPr>
          <p:cNvPr id="26" name="Text Placeholder 39">
            <a:extLst>
              <a:ext uri="{FF2B5EF4-FFF2-40B4-BE49-F238E27FC236}">
                <a16:creationId xmlns:a16="http://schemas.microsoft.com/office/drawing/2014/main" id="{7BBAAAAF-04AF-4B0B-A8F3-3AE95C97B412}"/>
              </a:ext>
            </a:extLst>
          </p:cNvPr>
          <p:cNvSpPr>
            <a:spLocks noGrp="1"/>
          </p:cNvSpPr>
          <p:nvPr>
            <p:ph type="body" sz="quarter" idx="33" hasCustomPrompt="1"/>
          </p:nvPr>
        </p:nvSpPr>
        <p:spPr>
          <a:xfrm>
            <a:off x="6382563" y="5673174"/>
            <a:ext cx="443141" cy="415571"/>
          </a:xfrm>
          <a:blipFill>
            <a:blip r:embed="rId2"/>
            <a:stretch>
              <a:fillRect l="1642" r="1642"/>
            </a:stretch>
          </a:blipFill>
        </p:spPr>
        <p:txBody>
          <a:bodyPr wrap="none" anchor="ctr" anchorCtr="0">
            <a:noAutofit/>
          </a:bodyPr>
          <a:lstStyle>
            <a:lvl1pPr marL="0" indent="0" algn="ctr">
              <a:buNone/>
              <a:defRPr sz="2000" b="1">
                <a:solidFill>
                  <a:schemeClr val="bg1"/>
                </a:solidFill>
              </a:defRPr>
            </a:lvl1pPr>
          </a:lstStyle>
          <a:p>
            <a:pPr lvl="0"/>
            <a:r>
              <a:rPr lang="en-IN" dirty="0"/>
              <a:t>#</a:t>
            </a:r>
          </a:p>
        </p:txBody>
      </p:sp>
    </p:spTree>
    <p:extLst>
      <p:ext uri="{BB962C8B-B14F-4D97-AF65-F5344CB8AC3E}">
        <p14:creationId xmlns:p14="http://schemas.microsoft.com/office/powerpoint/2010/main" val="299633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88588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ounded Rectangle 8"/>
          <p:cNvSpPr/>
          <p:nvPr userDrawn="1"/>
        </p:nvSpPr>
        <p:spPr>
          <a:xfrm>
            <a:off x="6172201" y="1825626"/>
            <a:ext cx="5181600" cy="4351338"/>
          </a:xfrm>
          <a:prstGeom prst="roundRect">
            <a:avLst>
              <a:gd name="adj" fmla="val 2947"/>
            </a:avLst>
          </a:prstGeom>
          <a:solidFill>
            <a:schemeClr val="bg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 </a:t>
            </a:r>
          </a:p>
        </p:txBody>
      </p:sp>
      <p:sp>
        <p:nvSpPr>
          <p:cNvPr id="8" name="Rounded Rectangle 7"/>
          <p:cNvSpPr/>
          <p:nvPr userDrawn="1"/>
        </p:nvSpPr>
        <p:spPr>
          <a:xfrm>
            <a:off x="838200" y="1804388"/>
            <a:ext cx="5181600" cy="4372576"/>
          </a:xfrm>
          <a:prstGeom prst="roundRect">
            <a:avLst>
              <a:gd name="adj" fmla="val 2947"/>
            </a:avLst>
          </a:prstGeom>
          <a:solidFill>
            <a:schemeClr val="bg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 </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40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ounded Rectangle 10"/>
          <p:cNvSpPr/>
          <p:nvPr userDrawn="1"/>
        </p:nvSpPr>
        <p:spPr>
          <a:xfrm>
            <a:off x="6172200" y="1690688"/>
            <a:ext cx="5181600" cy="4438263"/>
          </a:xfrm>
          <a:prstGeom prst="roundRect">
            <a:avLst>
              <a:gd name="adj" fmla="val 2947"/>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 </a:t>
            </a:r>
          </a:p>
        </p:txBody>
      </p:sp>
      <p:sp>
        <p:nvSpPr>
          <p:cNvPr id="10" name="Rounded Rectangle 9"/>
          <p:cNvSpPr/>
          <p:nvPr userDrawn="1"/>
        </p:nvSpPr>
        <p:spPr>
          <a:xfrm>
            <a:off x="838200" y="1690688"/>
            <a:ext cx="5159375" cy="4438263"/>
          </a:xfrm>
          <a:prstGeom prst="roundRect">
            <a:avLst>
              <a:gd name="adj" fmla="val 2947"/>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 </a:t>
            </a:r>
          </a:p>
        </p:txBody>
      </p:sp>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661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0612" y="2514600"/>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295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5449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716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ound Same Side Corner Rectangle 7"/>
          <p:cNvSpPr/>
          <p:nvPr userDrawn="1"/>
        </p:nvSpPr>
        <p:spPr>
          <a:xfrm rot="16200000">
            <a:off x="5146590" y="-187412"/>
            <a:ext cx="6858000" cy="7232823"/>
          </a:xfrm>
          <a:prstGeom prst="round2SameRect">
            <a:avLst>
              <a:gd name="adj1" fmla="val 2012"/>
              <a:gd name="adj2" fmla="val 0"/>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55098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15"/>
          <a:srcRect t="11656" b="11656"/>
          <a:stretch/>
        </p:blipFill>
        <p:spPr>
          <a:xfrm>
            <a:off x="0" y="0"/>
            <a:ext cx="12193056" cy="6858594"/>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38200" y="6311900"/>
            <a:ext cx="1423737" cy="415384"/>
          </a:xfrm>
          <a:prstGeom prst="rect">
            <a:avLst/>
          </a:prstGeom>
        </p:spPr>
      </p:pic>
      <p:sp>
        <p:nvSpPr>
          <p:cNvPr id="16" name="Rectangle 15"/>
          <p:cNvSpPr/>
          <p:nvPr userDrawn="1"/>
        </p:nvSpPr>
        <p:spPr>
          <a:xfrm>
            <a:off x="8135810" y="6450285"/>
            <a:ext cx="3204723" cy="276999"/>
          </a:xfrm>
          <a:prstGeom prst="rect">
            <a:avLst/>
          </a:prstGeom>
        </p:spPr>
        <p:txBody>
          <a:bodyPr wrap="none">
            <a:spAutoFit/>
          </a:bodyPr>
          <a:lstStyle/>
          <a:p>
            <a:pPr marL="0" algn="l" rtl="0" eaLnBrk="1" latinLnBrk="0" hangingPunct="1">
              <a:spcBef>
                <a:spcPts val="0"/>
              </a:spcBef>
              <a:spcAft>
                <a:spcPts val="0"/>
              </a:spcAft>
            </a:pPr>
            <a:r>
              <a:rPr lang="en-GB" sz="1200" b="0" i="0" kern="1200" dirty="0">
                <a:solidFill>
                  <a:srgbClr val="8B8B8E"/>
                </a:solidFill>
                <a:effectLst/>
                <a:latin typeface="DM Sans" pitchFamily="2" charset="0"/>
              </a:rPr>
              <a:t>© 2023, Datanchor Inc., All Rights Reserved</a:t>
            </a:r>
            <a:endParaRPr lang="en-IN" sz="1200" b="0" dirty="0">
              <a:effectLst/>
            </a:endParaRPr>
          </a:p>
        </p:txBody>
      </p:sp>
    </p:spTree>
    <p:extLst>
      <p:ext uri="{BB962C8B-B14F-4D97-AF65-F5344CB8AC3E}">
        <p14:creationId xmlns:p14="http://schemas.microsoft.com/office/powerpoint/2010/main" val="33626772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7" r:id="rId13"/>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media.defense.gov/2021/Feb/25/2002588479/-1/-1/0/CSI_EMBRACING_ZT_SECURITY_MODEL_UOO115131-21.PDF"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8.xml"/><Relationship Id="rId11" Type="http://schemas.openxmlformats.org/officeDocument/2006/relationships/image" Target="../media/image30.png"/><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7697" y="2374717"/>
            <a:ext cx="5694556" cy="392282"/>
          </a:xfrm>
        </p:spPr>
        <p:txBody>
          <a:bodyPr>
            <a:noAutofit/>
          </a:bodyPr>
          <a:lstStyle/>
          <a:p>
            <a:pPr algn="l">
              <a:lnSpc>
                <a:spcPct val="100000"/>
              </a:lnSpc>
            </a:pPr>
            <a:r>
              <a:rPr lang="en-US" b="0" i="0" u="none" strike="noStrike" dirty="0">
                <a:effectLst/>
                <a:latin typeface="Helvetica" pitchFamily="2" charset="0"/>
              </a:rPr>
              <a:t>Can we make data theft irrelevant? Foundations of Data-Centric Zero Trust</a:t>
            </a:r>
            <a:endParaRPr lang="en-US" dirty="0"/>
          </a:p>
        </p:txBody>
      </p:sp>
      <p:sp>
        <p:nvSpPr>
          <p:cNvPr id="4" name="Subtitle 2">
            <a:extLst>
              <a:ext uri="{FF2B5EF4-FFF2-40B4-BE49-F238E27FC236}">
                <a16:creationId xmlns:a16="http://schemas.microsoft.com/office/drawing/2014/main" id="{141BBA92-F2B7-1D43-B427-D07734845E21}"/>
              </a:ext>
            </a:extLst>
          </p:cNvPr>
          <p:cNvSpPr txBox="1">
            <a:spLocks/>
          </p:cNvSpPr>
          <p:nvPr/>
        </p:nvSpPr>
        <p:spPr>
          <a:xfrm>
            <a:off x="582959" y="4091001"/>
            <a:ext cx="7277622" cy="392282"/>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400"/>
              </a:spcBef>
            </a:pPr>
            <a:r>
              <a:rPr lang="en-US" sz="2000" dirty="0"/>
              <a:t>Prof. Emre Koksal, PhD – MIT EECS</a:t>
            </a:r>
          </a:p>
          <a:p>
            <a:pPr algn="r">
              <a:spcBef>
                <a:spcPts val="400"/>
              </a:spcBef>
            </a:pPr>
            <a:r>
              <a:rPr lang="en-US" sz="2000" dirty="0"/>
              <a:t>Founder and CEO, Anchor</a:t>
            </a:r>
          </a:p>
          <a:p>
            <a:pPr algn="r">
              <a:spcBef>
                <a:spcPts val="400"/>
              </a:spcBef>
            </a:pPr>
            <a:r>
              <a:rPr lang="en-US" sz="2000" dirty="0"/>
              <a:t>Professor of Computer Engineering, OSU</a:t>
            </a:r>
          </a:p>
        </p:txBody>
      </p:sp>
    </p:spTree>
    <p:extLst>
      <p:ext uri="{BB962C8B-B14F-4D97-AF65-F5344CB8AC3E}">
        <p14:creationId xmlns:p14="http://schemas.microsoft.com/office/powerpoint/2010/main" val="3892503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5D1453-5ADA-5548-826C-8AD27F9BF87B}"/>
              </a:ext>
            </a:extLst>
          </p:cNvPr>
          <p:cNvSpPr txBox="1"/>
          <p:nvPr/>
        </p:nvSpPr>
        <p:spPr>
          <a:xfrm>
            <a:off x="676213" y="297261"/>
            <a:ext cx="7345281" cy="523220"/>
          </a:xfrm>
          <a:prstGeom prst="rect">
            <a:avLst/>
          </a:prstGeom>
          <a:noFill/>
        </p:spPr>
        <p:txBody>
          <a:bodyPr wrap="none" rtlCol="0">
            <a:spAutoFit/>
          </a:bodyPr>
          <a:lstStyle/>
          <a:p>
            <a:r>
              <a:rPr lang="en-US" sz="2800" b="1" dirty="0">
                <a:latin typeface="+mj-lt"/>
                <a:cs typeface="Calibri Light" panose="020F0302020204030204" pitchFamily="34" charset="0"/>
              </a:rPr>
              <a:t>A high-level look at the layers in security</a:t>
            </a:r>
          </a:p>
        </p:txBody>
      </p:sp>
      <p:sp>
        <p:nvSpPr>
          <p:cNvPr id="2" name="TextBox 1">
            <a:extLst>
              <a:ext uri="{FF2B5EF4-FFF2-40B4-BE49-F238E27FC236}">
                <a16:creationId xmlns:a16="http://schemas.microsoft.com/office/drawing/2014/main" id="{3D9922A8-E38B-BA4F-858B-A31B7564A775}"/>
              </a:ext>
            </a:extLst>
          </p:cNvPr>
          <p:cNvSpPr txBox="1"/>
          <p:nvPr/>
        </p:nvSpPr>
        <p:spPr>
          <a:xfrm>
            <a:off x="670749" y="4103927"/>
            <a:ext cx="10759251" cy="1200329"/>
          </a:xfrm>
          <a:prstGeom prst="rect">
            <a:avLst/>
          </a:prstGeom>
          <a:noFill/>
        </p:spPr>
        <p:txBody>
          <a:bodyPr wrap="square" rtlCol="0">
            <a:spAutoFit/>
          </a:bodyPr>
          <a:lstStyle/>
          <a:p>
            <a:r>
              <a:rPr lang="en-US" dirty="0">
                <a:solidFill>
                  <a:schemeClr val="tx2"/>
                </a:solidFill>
              </a:rPr>
              <a:t>Defense in depth – layering security</a:t>
            </a:r>
          </a:p>
          <a:p>
            <a:pPr marL="285750" indent="-285750">
              <a:buFont typeface="Arial" panose="020B0604020202020204" pitchFamily="34" charset="0"/>
              <a:buChar char="•"/>
            </a:pPr>
            <a:r>
              <a:rPr lang="en-US" dirty="0"/>
              <a:t>Layered detection and mitigation</a:t>
            </a:r>
          </a:p>
          <a:p>
            <a:pPr marL="285750" indent="-285750">
              <a:buFont typeface="Arial" panose="020B0604020202020204" pitchFamily="34" charset="0"/>
              <a:buChar char="•"/>
            </a:pPr>
            <a:r>
              <a:rPr lang="en-US" dirty="0"/>
              <a:t>Control the paths between users and data</a:t>
            </a:r>
          </a:p>
          <a:p>
            <a:pPr marL="285750" indent="-285750">
              <a:buFont typeface="Arial" panose="020B0604020202020204" pitchFamily="34" charset="0"/>
              <a:buChar char="•"/>
            </a:pPr>
            <a:r>
              <a:rPr lang="en-US" dirty="0"/>
              <a:t>Reduce the attack surface</a:t>
            </a:r>
          </a:p>
        </p:txBody>
      </p:sp>
      <p:sp>
        <p:nvSpPr>
          <p:cNvPr id="4" name="Oval 3">
            <a:extLst>
              <a:ext uri="{FF2B5EF4-FFF2-40B4-BE49-F238E27FC236}">
                <a16:creationId xmlns:a16="http://schemas.microsoft.com/office/drawing/2014/main" id="{EAA156DB-14F8-BC42-A4B5-7A4F02BBA82B}"/>
              </a:ext>
            </a:extLst>
          </p:cNvPr>
          <p:cNvSpPr/>
          <p:nvPr/>
        </p:nvSpPr>
        <p:spPr>
          <a:xfrm>
            <a:off x="5714707" y="2813804"/>
            <a:ext cx="756110" cy="7336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7A42DFE5-8781-9748-9C3E-B8CC56C4FEFA}"/>
              </a:ext>
            </a:extLst>
          </p:cNvPr>
          <p:cNvSpPr/>
          <p:nvPr/>
        </p:nvSpPr>
        <p:spPr>
          <a:xfrm>
            <a:off x="5353879" y="2147649"/>
            <a:ext cx="1506833" cy="148324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29DBE6F-09B5-3F44-8BFC-51015E2F6CCD}"/>
              </a:ext>
            </a:extLst>
          </p:cNvPr>
          <p:cNvSpPr txBox="1"/>
          <p:nvPr/>
        </p:nvSpPr>
        <p:spPr>
          <a:xfrm>
            <a:off x="5638671" y="2477843"/>
            <a:ext cx="904415" cy="338554"/>
          </a:xfrm>
          <a:prstGeom prst="rect">
            <a:avLst/>
          </a:prstGeom>
          <a:noFill/>
        </p:spPr>
        <p:txBody>
          <a:bodyPr wrap="none" rtlCol="0">
            <a:spAutoFit/>
          </a:bodyPr>
          <a:lstStyle/>
          <a:p>
            <a:r>
              <a:rPr lang="en-US" sz="1600" dirty="0"/>
              <a:t>storage</a:t>
            </a:r>
          </a:p>
        </p:txBody>
      </p:sp>
      <p:sp>
        <p:nvSpPr>
          <p:cNvPr id="23" name="TextBox 22">
            <a:extLst>
              <a:ext uri="{FF2B5EF4-FFF2-40B4-BE49-F238E27FC236}">
                <a16:creationId xmlns:a16="http://schemas.microsoft.com/office/drawing/2014/main" id="{E7A058EB-84EE-AF47-98B2-45294D3DDC15}"/>
              </a:ext>
            </a:extLst>
          </p:cNvPr>
          <p:cNvSpPr txBox="1"/>
          <p:nvPr/>
        </p:nvSpPr>
        <p:spPr>
          <a:xfrm>
            <a:off x="5457085" y="1835599"/>
            <a:ext cx="1242648" cy="338554"/>
          </a:xfrm>
          <a:prstGeom prst="rect">
            <a:avLst/>
          </a:prstGeom>
          <a:noFill/>
        </p:spPr>
        <p:txBody>
          <a:bodyPr wrap="none" rtlCol="0">
            <a:spAutoFit/>
          </a:bodyPr>
          <a:lstStyle/>
          <a:p>
            <a:r>
              <a:rPr lang="en-US" sz="1600" dirty="0"/>
              <a:t>application</a:t>
            </a:r>
          </a:p>
        </p:txBody>
      </p:sp>
      <p:sp>
        <p:nvSpPr>
          <p:cNvPr id="24" name="Oval 23">
            <a:extLst>
              <a:ext uri="{FF2B5EF4-FFF2-40B4-BE49-F238E27FC236}">
                <a16:creationId xmlns:a16="http://schemas.microsoft.com/office/drawing/2014/main" id="{F2965924-3312-A441-AD54-DF58F4FBFAD4}"/>
              </a:ext>
            </a:extLst>
          </p:cNvPr>
          <p:cNvSpPr/>
          <p:nvPr/>
        </p:nvSpPr>
        <p:spPr>
          <a:xfrm>
            <a:off x="5000991" y="1605985"/>
            <a:ext cx="2181688" cy="211107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398E93B-FD60-FE45-95BD-3668B5311D9B}"/>
              </a:ext>
            </a:extLst>
          </p:cNvPr>
          <p:cNvSpPr txBox="1"/>
          <p:nvPr/>
        </p:nvSpPr>
        <p:spPr>
          <a:xfrm>
            <a:off x="5546991" y="1271452"/>
            <a:ext cx="1006766" cy="338554"/>
          </a:xfrm>
          <a:prstGeom prst="rect">
            <a:avLst/>
          </a:prstGeom>
          <a:noFill/>
        </p:spPr>
        <p:txBody>
          <a:bodyPr wrap="square" rtlCol="0">
            <a:spAutoFit/>
          </a:bodyPr>
          <a:lstStyle/>
          <a:p>
            <a:r>
              <a:rPr lang="en-US" sz="1600" dirty="0"/>
              <a:t>network</a:t>
            </a:r>
          </a:p>
        </p:txBody>
      </p:sp>
      <p:sp>
        <p:nvSpPr>
          <p:cNvPr id="15" name="TextBox 14">
            <a:extLst>
              <a:ext uri="{FF2B5EF4-FFF2-40B4-BE49-F238E27FC236}">
                <a16:creationId xmlns:a16="http://schemas.microsoft.com/office/drawing/2014/main" id="{C7C62B8A-EBF5-E34C-22D3-F7400E50A00F}"/>
              </a:ext>
            </a:extLst>
          </p:cNvPr>
          <p:cNvSpPr txBox="1"/>
          <p:nvPr/>
        </p:nvSpPr>
        <p:spPr>
          <a:xfrm>
            <a:off x="5783963" y="3019343"/>
            <a:ext cx="614271" cy="338554"/>
          </a:xfrm>
          <a:prstGeom prst="rect">
            <a:avLst/>
          </a:prstGeom>
          <a:noFill/>
        </p:spPr>
        <p:txBody>
          <a:bodyPr wrap="none" rtlCol="0">
            <a:spAutoFit/>
          </a:bodyPr>
          <a:lstStyle/>
          <a:p>
            <a:r>
              <a:rPr lang="en-US" sz="1600" dirty="0"/>
              <a:t>data</a:t>
            </a:r>
          </a:p>
        </p:txBody>
      </p:sp>
      <p:sp>
        <p:nvSpPr>
          <p:cNvPr id="17" name="Oval 16">
            <a:extLst>
              <a:ext uri="{FF2B5EF4-FFF2-40B4-BE49-F238E27FC236}">
                <a16:creationId xmlns:a16="http://schemas.microsoft.com/office/drawing/2014/main" id="{6B343B82-C6B6-8C09-67E4-B2689B4E33EC}"/>
              </a:ext>
            </a:extLst>
          </p:cNvPr>
          <p:cNvSpPr/>
          <p:nvPr/>
        </p:nvSpPr>
        <p:spPr>
          <a:xfrm>
            <a:off x="5001734" y="1603058"/>
            <a:ext cx="2181688" cy="211107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1FF95905-6528-6730-4C65-F313BE4D92C2}"/>
              </a:ext>
            </a:extLst>
          </p:cNvPr>
          <p:cNvSpPr txBox="1"/>
          <p:nvPr/>
        </p:nvSpPr>
        <p:spPr>
          <a:xfrm>
            <a:off x="7099014" y="1539661"/>
            <a:ext cx="1008609" cy="584775"/>
          </a:xfrm>
          <a:prstGeom prst="rect">
            <a:avLst/>
          </a:prstGeom>
          <a:noFill/>
        </p:spPr>
        <p:txBody>
          <a:bodyPr wrap="none" rtlCol="0">
            <a:spAutoFit/>
          </a:bodyPr>
          <a:lstStyle/>
          <a:p>
            <a:pPr algn="ctr"/>
            <a:r>
              <a:rPr lang="en-US" sz="1600" b="1" dirty="0">
                <a:solidFill>
                  <a:schemeClr val="tx2"/>
                </a:solidFill>
              </a:rPr>
              <a:t>network</a:t>
            </a:r>
          </a:p>
          <a:p>
            <a:pPr algn="ctr"/>
            <a:r>
              <a:rPr lang="en-US" sz="1600" b="1" dirty="0">
                <a:solidFill>
                  <a:schemeClr val="tx2"/>
                </a:solidFill>
              </a:rPr>
              <a:t>security</a:t>
            </a:r>
          </a:p>
        </p:txBody>
      </p:sp>
      <p:sp>
        <p:nvSpPr>
          <p:cNvPr id="19" name="Oval 18">
            <a:extLst>
              <a:ext uri="{FF2B5EF4-FFF2-40B4-BE49-F238E27FC236}">
                <a16:creationId xmlns:a16="http://schemas.microsoft.com/office/drawing/2014/main" id="{F0A32E93-1A0B-3724-09EE-48FD7CC0BAD6}"/>
              </a:ext>
            </a:extLst>
          </p:cNvPr>
          <p:cNvSpPr/>
          <p:nvPr/>
        </p:nvSpPr>
        <p:spPr>
          <a:xfrm>
            <a:off x="5337463" y="2131239"/>
            <a:ext cx="1506833" cy="14832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BECA024C-796B-2295-E84D-E465B5B354BC}"/>
              </a:ext>
            </a:extLst>
          </p:cNvPr>
          <p:cNvSpPr/>
          <p:nvPr/>
        </p:nvSpPr>
        <p:spPr>
          <a:xfrm>
            <a:off x="5726826" y="2797394"/>
            <a:ext cx="756110" cy="73366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DFF6495E-CFFA-1E54-A987-CF97855FC3FC}"/>
              </a:ext>
            </a:extLst>
          </p:cNvPr>
          <p:cNvSpPr txBox="1"/>
          <p:nvPr/>
        </p:nvSpPr>
        <p:spPr>
          <a:xfrm>
            <a:off x="3551534" y="2505006"/>
            <a:ext cx="1309975" cy="584775"/>
          </a:xfrm>
          <a:prstGeom prst="rect">
            <a:avLst/>
          </a:prstGeom>
          <a:noFill/>
        </p:spPr>
        <p:txBody>
          <a:bodyPr wrap="none" rtlCol="0">
            <a:spAutoFit/>
          </a:bodyPr>
          <a:lstStyle/>
          <a:p>
            <a:pPr algn="ctr"/>
            <a:r>
              <a:rPr lang="en-US" sz="1600" b="1" dirty="0">
                <a:solidFill>
                  <a:schemeClr val="tx2"/>
                </a:solidFill>
              </a:rPr>
              <a:t>application</a:t>
            </a:r>
          </a:p>
          <a:p>
            <a:pPr algn="ctr"/>
            <a:r>
              <a:rPr lang="en-US" sz="1600" b="1" dirty="0">
                <a:solidFill>
                  <a:schemeClr val="tx2"/>
                </a:solidFill>
              </a:rPr>
              <a:t>security</a:t>
            </a:r>
          </a:p>
        </p:txBody>
      </p:sp>
      <p:sp>
        <p:nvSpPr>
          <p:cNvPr id="28" name="TextBox 27">
            <a:extLst>
              <a:ext uri="{FF2B5EF4-FFF2-40B4-BE49-F238E27FC236}">
                <a16:creationId xmlns:a16="http://schemas.microsoft.com/office/drawing/2014/main" id="{1092458D-B5C8-B3D9-D1EE-3252A3CAD460}"/>
              </a:ext>
            </a:extLst>
          </p:cNvPr>
          <p:cNvSpPr txBox="1"/>
          <p:nvPr/>
        </p:nvSpPr>
        <p:spPr>
          <a:xfrm>
            <a:off x="7037297" y="3161713"/>
            <a:ext cx="1132041" cy="584775"/>
          </a:xfrm>
          <a:prstGeom prst="rect">
            <a:avLst/>
          </a:prstGeom>
          <a:noFill/>
        </p:spPr>
        <p:txBody>
          <a:bodyPr wrap="none" rtlCol="0">
            <a:spAutoFit/>
          </a:bodyPr>
          <a:lstStyle/>
          <a:p>
            <a:pPr algn="ctr"/>
            <a:r>
              <a:rPr lang="en-US" sz="1600" b="1" dirty="0">
                <a:solidFill>
                  <a:schemeClr val="tx2"/>
                </a:solidFill>
              </a:rPr>
              <a:t>hardware</a:t>
            </a:r>
          </a:p>
          <a:p>
            <a:pPr algn="ctr"/>
            <a:r>
              <a:rPr lang="en-US" sz="1600" b="1" dirty="0">
                <a:solidFill>
                  <a:schemeClr val="tx2"/>
                </a:solidFill>
              </a:rPr>
              <a:t>security</a:t>
            </a:r>
          </a:p>
        </p:txBody>
      </p:sp>
      <p:sp>
        <p:nvSpPr>
          <p:cNvPr id="3" name="TextBox 2">
            <a:extLst>
              <a:ext uri="{FF2B5EF4-FFF2-40B4-BE49-F238E27FC236}">
                <a16:creationId xmlns:a16="http://schemas.microsoft.com/office/drawing/2014/main" id="{ABEE79C0-D345-FF5D-5C3B-D4B2B54690FA}"/>
              </a:ext>
            </a:extLst>
          </p:cNvPr>
          <p:cNvSpPr txBox="1"/>
          <p:nvPr/>
        </p:nvSpPr>
        <p:spPr>
          <a:xfrm>
            <a:off x="1363839" y="5586548"/>
            <a:ext cx="9482083" cy="40011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dirty="0">
                <a:ln>
                  <a:noFill/>
                </a:ln>
                <a:effectLst/>
                <a:uLnTx/>
                <a:uFillTx/>
                <a:latin typeface="DM Sans"/>
              </a:rPr>
              <a:t>The need for rigorous defense in depth</a:t>
            </a:r>
            <a:r>
              <a:rPr kumimoji="0" lang="en-US" sz="2000" i="0" u="none" strike="noStrike" kern="1200" cap="none" spc="0" normalizeH="0" noProof="0" dirty="0">
                <a:ln>
                  <a:noFill/>
                </a:ln>
                <a:effectLst/>
                <a:uLnTx/>
                <a:uFillTx/>
                <a:latin typeface="DM Sans"/>
              </a:rPr>
              <a:t> </a:t>
            </a:r>
            <a:r>
              <a:rPr lang="en-US" sz="2000" dirty="0">
                <a:latin typeface="DM Sans"/>
              </a:rPr>
              <a:t>is due to perimeter-centric mentality</a:t>
            </a:r>
            <a:endParaRPr kumimoji="0" lang="en-US" sz="2000" i="0" u="none" strike="noStrike" kern="1200" cap="none" spc="0" normalizeH="0" baseline="0" noProof="0" dirty="0">
              <a:ln>
                <a:noFill/>
              </a:ln>
              <a:effectLst/>
              <a:uLnTx/>
              <a:uFillTx/>
              <a:latin typeface="DM Sans"/>
            </a:endParaRPr>
          </a:p>
        </p:txBody>
      </p:sp>
    </p:spTree>
    <p:extLst>
      <p:ext uri="{BB962C8B-B14F-4D97-AF65-F5344CB8AC3E}">
        <p14:creationId xmlns:p14="http://schemas.microsoft.com/office/powerpoint/2010/main" val="230178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000"/>
                                        <p:tgtEl>
                                          <p:spTgt spid="19"/>
                                        </p:tgtEl>
                                      </p:cBhvr>
                                    </p:animEffect>
                                  </p:childTnLst>
                                </p:cTn>
                              </p:par>
                            </p:childTnLst>
                          </p:cTn>
                        </p:par>
                        <p:par>
                          <p:cTn id="17" fill="hold">
                            <p:stCondLst>
                              <p:cond delay="2000"/>
                            </p:stCondLst>
                            <p:childTnLst>
                              <p:par>
                                <p:cTn id="18" presetID="9"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childTnLst>
                          </p:cTn>
                        </p:par>
                        <p:par>
                          <p:cTn id="26" fill="hold">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dissolv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dissolv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p:bldP spid="19" grpId="0" animBg="1"/>
      <p:bldP spid="20" grpId="0" animBg="1"/>
      <p:bldP spid="21" grpId="0"/>
      <p:bldP spid="2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5D1453-5ADA-5548-826C-8AD27F9BF87B}"/>
              </a:ext>
            </a:extLst>
          </p:cNvPr>
          <p:cNvSpPr txBox="1"/>
          <p:nvPr/>
        </p:nvSpPr>
        <p:spPr>
          <a:xfrm>
            <a:off x="676213" y="297261"/>
            <a:ext cx="4224233" cy="523220"/>
          </a:xfrm>
          <a:prstGeom prst="rect">
            <a:avLst/>
          </a:prstGeom>
          <a:noFill/>
        </p:spPr>
        <p:txBody>
          <a:bodyPr wrap="none" rtlCol="0">
            <a:spAutoFit/>
          </a:bodyPr>
          <a:lstStyle/>
          <a:p>
            <a:r>
              <a:rPr lang="en-US" sz="2800" b="1" dirty="0">
                <a:latin typeface="+mj-lt"/>
                <a:cs typeface="Calibri Light" panose="020F0302020204030204" pitchFamily="34" charset="0"/>
              </a:rPr>
              <a:t>What about zero trust?</a:t>
            </a:r>
          </a:p>
        </p:txBody>
      </p:sp>
      <p:sp>
        <p:nvSpPr>
          <p:cNvPr id="24" name="Oval 23">
            <a:extLst>
              <a:ext uri="{FF2B5EF4-FFF2-40B4-BE49-F238E27FC236}">
                <a16:creationId xmlns:a16="http://schemas.microsoft.com/office/drawing/2014/main" id="{F2965924-3312-A441-AD54-DF58F4FBFAD4}"/>
              </a:ext>
            </a:extLst>
          </p:cNvPr>
          <p:cNvSpPr/>
          <p:nvPr/>
        </p:nvSpPr>
        <p:spPr>
          <a:xfrm>
            <a:off x="2676891" y="2469585"/>
            <a:ext cx="2181688" cy="211107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398E93B-FD60-FE45-95BD-3668B5311D9B}"/>
              </a:ext>
            </a:extLst>
          </p:cNvPr>
          <p:cNvSpPr txBox="1"/>
          <p:nvPr/>
        </p:nvSpPr>
        <p:spPr>
          <a:xfrm>
            <a:off x="3264351" y="2125177"/>
            <a:ext cx="1006766" cy="338554"/>
          </a:xfrm>
          <a:prstGeom prst="rect">
            <a:avLst/>
          </a:prstGeom>
          <a:noFill/>
        </p:spPr>
        <p:txBody>
          <a:bodyPr wrap="square" rtlCol="0">
            <a:spAutoFit/>
          </a:bodyPr>
          <a:lstStyle/>
          <a:p>
            <a:r>
              <a:rPr lang="en-US" sz="1600" dirty="0"/>
              <a:t>network</a:t>
            </a:r>
          </a:p>
        </p:txBody>
      </p:sp>
      <p:sp>
        <p:nvSpPr>
          <p:cNvPr id="15" name="TextBox 14">
            <a:extLst>
              <a:ext uri="{FF2B5EF4-FFF2-40B4-BE49-F238E27FC236}">
                <a16:creationId xmlns:a16="http://schemas.microsoft.com/office/drawing/2014/main" id="{C7C62B8A-EBF5-E34C-22D3-F7400E50A00F}"/>
              </a:ext>
            </a:extLst>
          </p:cNvPr>
          <p:cNvSpPr txBox="1"/>
          <p:nvPr/>
        </p:nvSpPr>
        <p:spPr>
          <a:xfrm>
            <a:off x="3460599" y="3979146"/>
            <a:ext cx="614271" cy="338554"/>
          </a:xfrm>
          <a:prstGeom prst="rect">
            <a:avLst/>
          </a:prstGeom>
          <a:noFill/>
        </p:spPr>
        <p:txBody>
          <a:bodyPr wrap="none" rtlCol="0">
            <a:spAutoFit/>
          </a:bodyPr>
          <a:lstStyle/>
          <a:p>
            <a:r>
              <a:rPr lang="en-US" sz="1600" dirty="0"/>
              <a:t>data</a:t>
            </a:r>
          </a:p>
        </p:txBody>
      </p:sp>
      <p:sp>
        <p:nvSpPr>
          <p:cNvPr id="17" name="Oval 16">
            <a:extLst>
              <a:ext uri="{FF2B5EF4-FFF2-40B4-BE49-F238E27FC236}">
                <a16:creationId xmlns:a16="http://schemas.microsoft.com/office/drawing/2014/main" id="{6B343B82-C6B6-8C09-67E4-B2689B4E33EC}"/>
              </a:ext>
            </a:extLst>
          </p:cNvPr>
          <p:cNvSpPr/>
          <p:nvPr/>
        </p:nvSpPr>
        <p:spPr>
          <a:xfrm>
            <a:off x="2677634" y="2466658"/>
            <a:ext cx="2181688" cy="211107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3348350-C125-558B-659D-1F09DE1AE55F}"/>
              </a:ext>
            </a:extLst>
          </p:cNvPr>
          <p:cNvSpPr txBox="1"/>
          <p:nvPr/>
        </p:nvSpPr>
        <p:spPr>
          <a:xfrm>
            <a:off x="2723217" y="1473044"/>
            <a:ext cx="2089033" cy="369332"/>
          </a:xfrm>
          <a:prstGeom prst="rect">
            <a:avLst/>
          </a:prstGeom>
          <a:noFill/>
        </p:spPr>
        <p:txBody>
          <a:bodyPr wrap="square">
            <a:spAutoFit/>
          </a:bodyPr>
          <a:lstStyle/>
          <a:p>
            <a:r>
              <a:rPr lang="en-US" dirty="0">
                <a:solidFill>
                  <a:schemeClr val="tx2"/>
                </a:solidFill>
              </a:rPr>
              <a:t>Perimeter-centric</a:t>
            </a:r>
          </a:p>
        </p:txBody>
      </p:sp>
      <p:sp>
        <p:nvSpPr>
          <p:cNvPr id="7" name="TextBox 6">
            <a:extLst>
              <a:ext uri="{FF2B5EF4-FFF2-40B4-BE49-F238E27FC236}">
                <a16:creationId xmlns:a16="http://schemas.microsoft.com/office/drawing/2014/main" id="{03E9D355-508B-5BEB-6AB6-602C4869DEBC}"/>
              </a:ext>
            </a:extLst>
          </p:cNvPr>
          <p:cNvSpPr txBox="1"/>
          <p:nvPr/>
        </p:nvSpPr>
        <p:spPr>
          <a:xfrm>
            <a:off x="4812250" y="2341050"/>
            <a:ext cx="1006766" cy="307777"/>
          </a:xfrm>
          <a:prstGeom prst="rect">
            <a:avLst/>
          </a:prstGeom>
          <a:noFill/>
        </p:spPr>
        <p:txBody>
          <a:bodyPr wrap="square" rtlCol="0">
            <a:spAutoFit/>
          </a:bodyPr>
          <a:lstStyle/>
          <a:p>
            <a:r>
              <a:rPr lang="en-US" sz="1400" b="1" dirty="0"/>
              <a:t>no trust</a:t>
            </a:r>
          </a:p>
        </p:txBody>
      </p:sp>
      <p:sp>
        <p:nvSpPr>
          <p:cNvPr id="8" name="TextBox 7">
            <a:extLst>
              <a:ext uri="{FF2B5EF4-FFF2-40B4-BE49-F238E27FC236}">
                <a16:creationId xmlns:a16="http://schemas.microsoft.com/office/drawing/2014/main" id="{9FA3B5E9-57EA-C784-C455-8883EB1DFA76}"/>
              </a:ext>
            </a:extLst>
          </p:cNvPr>
          <p:cNvSpPr txBox="1"/>
          <p:nvPr/>
        </p:nvSpPr>
        <p:spPr>
          <a:xfrm>
            <a:off x="3650579" y="2958228"/>
            <a:ext cx="614271" cy="307777"/>
          </a:xfrm>
          <a:prstGeom prst="rect">
            <a:avLst/>
          </a:prstGeom>
          <a:noFill/>
        </p:spPr>
        <p:txBody>
          <a:bodyPr wrap="square" rtlCol="0">
            <a:spAutoFit/>
          </a:bodyPr>
          <a:lstStyle/>
          <a:p>
            <a:r>
              <a:rPr lang="en-US" sz="1400" b="1" dirty="0"/>
              <a:t>trust</a:t>
            </a:r>
          </a:p>
        </p:txBody>
      </p:sp>
      <p:cxnSp>
        <p:nvCxnSpPr>
          <p:cNvPr id="9" name="Straight Arrow Connector 8">
            <a:extLst>
              <a:ext uri="{FF2B5EF4-FFF2-40B4-BE49-F238E27FC236}">
                <a16:creationId xmlns:a16="http://schemas.microsoft.com/office/drawing/2014/main" id="{8232185C-20B9-32C5-2490-31D609EBD639}"/>
              </a:ext>
            </a:extLst>
          </p:cNvPr>
          <p:cNvCxnSpPr>
            <a:cxnSpLocks/>
          </p:cNvCxnSpPr>
          <p:nvPr/>
        </p:nvCxnSpPr>
        <p:spPr>
          <a:xfrm flipV="1">
            <a:off x="4527329" y="2444989"/>
            <a:ext cx="284921" cy="20383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55CE0F4-51D0-1017-2287-F16104F9240A}"/>
              </a:ext>
            </a:extLst>
          </p:cNvPr>
          <p:cNvCxnSpPr>
            <a:cxnSpLocks/>
          </p:cNvCxnSpPr>
          <p:nvPr/>
        </p:nvCxnSpPr>
        <p:spPr>
          <a:xfrm flipH="1">
            <a:off x="4074869" y="2766280"/>
            <a:ext cx="307136" cy="20690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7180DBD5-4C61-92CE-FC75-7A13E622AD91}"/>
              </a:ext>
            </a:extLst>
          </p:cNvPr>
          <p:cNvSpPr/>
          <p:nvPr/>
        </p:nvSpPr>
        <p:spPr>
          <a:xfrm>
            <a:off x="6626591" y="2469585"/>
            <a:ext cx="2181688" cy="211107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13AF5A2-1231-9807-DEC4-1B53CBC21FBD}"/>
              </a:ext>
            </a:extLst>
          </p:cNvPr>
          <p:cNvSpPr txBox="1"/>
          <p:nvPr/>
        </p:nvSpPr>
        <p:spPr>
          <a:xfrm>
            <a:off x="7214051" y="2125177"/>
            <a:ext cx="1006766" cy="338554"/>
          </a:xfrm>
          <a:prstGeom prst="rect">
            <a:avLst/>
          </a:prstGeom>
          <a:noFill/>
        </p:spPr>
        <p:txBody>
          <a:bodyPr wrap="square" rtlCol="0">
            <a:spAutoFit/>
          </a:bodyPr>
          <a:lstStyle/>
          <a:p>
            <a:r>
              <a:rPr lang="en-US" sz="1600" dirty="0"/>
              <a:t>network</a:t>
            </a:r>
          </a:p>
        </p:txBody>
      </p:sp>
      <p:sp>
        <p:nvSpPr>
          <p:cNvPr id="29" name="TextBox 28">
            <a:extLst>
              <a:ext uri="{FF2B5EF4-FFF2-40B4-BE49-F238E27FC236}">
                <a16:creationId xmlns:a16="http://schemas.microsoft.com/office/drawing/2014/main" id="{5AEF33BC-A826-F04C-A7C6-23D1AB6EE694}"/>
              </a:ext>
            </a:extLst>
          </p:cNvPr>
          <p:cNvSpPr txBox="1"/>
          <p:nvPr/>
        </p:nvSpPr>
        <p:spPr>
          <a:xfrm>
            <a:off x="7410299" y="3979146"/>
            <a:ext cx="614271" cy="338554"/>
          </a:xfrm>
          <a:prstGeom prst="rect">
            <a:avLst/>
          </a:prstGeom>
          <a:noFill/>
        </p:spPr>
        <p:txBody>
          <a:bodyPr wrap="none" rtlCol="0">
            <a:spAutoFit/>
          </a:bodyPr>
          <a:lstStyle/>
          <a:p>
            <a:r>
              <a:rPr lang="en-US" sz="1600" dirty="0"/>
              <a:t>data</a:t>
            </a:r>
          </a:p>
        </p:txBody>
      </p:sp>
      <p:sp>
        <p:nvSpPr>
          <p:cNvPr id="30" name="Oval 29">
            <a:extLst>
              <a:ext uri="{FF2B5EF4-FFF2-40B4-BE49-F238E27FC236}">
                <a16:creationId xmlns:a16="http://schemas.microsoft.com/office/drawing/2014/main" id="{A0FB6E83-D38C-46D4-26E5-5A87C6C1D9C9}"/>
              </a:ext>
            </a:extLst>
          </p:cNvPr>
          <p:cNvSpPr/>
          <p:nvPr/>
        </p:nvSpPr>
        <p:spPr>
          <a:xfrm>
            <a:off x="6627334" y="2466658"/>
            <a:ext cx="2181688" cy="211107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617E8F4B-9840-5E05-2791-D3241C8A9A15}"/>
              </a:ext>
            </a:extLst>
          </p:cNvPr>
          <p:cNvSpPr txBox="1"/>
          <p:nvPr/>
        </p:nvSpPr>
        <p:spPr>
          <a:xfrm>
            <a:off x="7045729" y="1473044"/>
            <a:ext cx="1343409" cy="369332"/>
          </a:xfrm>
          <a:prstGeom prst="rect">
            <a:avLst/>
          </a:prstGeom>
          <a:noFill/>
        </p:spPr>
        <p:txBody>
          <a:bodyPr wrap="square">
            <a:spAutoFit/>
          </a:bodyPr>
          <a:lstStyle/>
          <a:p>
            <a:r>
              <a:rPr lang="en-US" dirty="0">
                <a:solidFill>
                  <a:schemeClr val="tx2"/>
                </a:solidFill>
              </a:rPr>
              <a:t>Zero-trust</a:t>
            </a:r>
          </a:p>
        </p:txBody>
      </p:sp>
      <p:sp>
        <p:nvSpPr>
          <p:cNvPr id="32" name="TextBox 31">
            <a:extLst>
              <a:ext uri="{FF2B5EF4-FFF2-40B4-BE49-F238E27FC236}">
                <a16:creationId xmlns:a16="http://schemas.microsoft.com/office/drawing/2014/main" id="{7A79F5BD-B502-9D50-CACB-E06C8F8E9575}"/>
              </a:ext>
            </a:extLst>
          </p:cNvPr>
          <p:cNvSpPr txBox="1"/>
          <p:nvPr/>
        </p:nvSpPr>
        <p:spPr>
          <a:xfrm>
            <a:off x="8761950" y="2341050"/>
            <a:ext cx="1006766" cy="307777"/>
          </a:xfrm>
          <a:prstGeom prst="rect">
            <a:avLst/>
          </a:prstGeom>
          <a:noFill/>
        </p:spPr>
        <p:txBody>
          <a:bodyPr wrap="square" rtlCol="0">
            <a:spAutoFit/>
          </a:bodyPr>
          <a:lstStyle/>
          <a:p>
            <a:r>
              <a:rPr lang="en-US" sz="1400" b="1" dirty="0"/>
              <a:t>no trust</a:t>
            </a:r>
          </a:p>
        </p:txBody>
      </p:sp>
      <p:sp>
        <p:nvSpPr>
          <p:cNvPr id="33" name="TextBox 32">
            <a:extLst>
              <a:ext uri="{FF2B5EF4-FFF2-40B4-BE49-F238E27FC236}">
                <a16:creationId xmlns:a16="http://schemas.microsoft.com/office/drawing/2014/main" id="{C9107836-20E8-014E-3FFD-A27B47DDF283}"/>
              </a:ext>
            </a:extLst>
          </p:cNvPr>
          <p:cNvSpPr txBox="1"/>
          <p:nvPr/>
        </p:nvSpPr>
        <p:spPr>
          <a:xfrm>
            <a:off x="7600279" y="2958228"/>
            <a:ext cx="876750" cy="307777"/>
          </a:xfrm>
          <a:prstGeom prst="rect">
            <a:avLst/>
          </a:prstGeom>
          <a:noFill/>
        </p:spPr>
        <p:txBody>
          <a:bodyPr wrap="square" rtlCol="0">
            <a:spAutoFit/>
          </a:bodyPr>
          <a:lstStyle/>
          <a:p>
            <a:r>
              <a:rPr lang="en-US" sz="1400" b="1" dirty="0"/>
              <a:t>no trust</a:t>
            </a:r>
          </a:p>
        </p:txBody>
      </p:sp>
      <p:cxnSp>
        <p:nvCxnSpPr>
          <p:cNvPr id="34" name="Straight Arrow Connector 33">
            <a:extLst>
              <a:ext uri="{FF2B5EF4-FFF2-40B4-BE49-F238E27FC236}">
                <a16:creationId xmlns:a16="http://schemas.microsoft.com/office/drawing/2014/main" id="{B868D807-3AA1-1620-64A1-FD38D236003C}"/>
              </a:ext>
            </a:extLst>
          </p:cNvPr>
          <p:cNvCxnSpPr>
            <a:cxnSpLocks/>
          </p:cNvCxnSpPr>
          <p:nvPr/>
        </p:nvCxnSpPr>
        <p:spPr>
          <a:xfrm flipV="1">
            <a:off x="8477029" y="2444989"/>
            <a:ext cx="284921" cy="20383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EA7799D-016B-A253-E9C0-7C5B2A8D8DCF}"/>
              </a:ext>
            </a:extLst>
          </p:cNvPr>
          <p:cNvCxnSpPr>
            <a:cxnSpLocks/>
          </p:cNvCxnSpPr>
          <p:nvPr/>
        </p:nvCxnSpPr>
        <p:spPr>
          <a:xfrm flipH="1">
            <a:off x="8024569" y="2766280"/>
            <a:ext cx="307136" cy="20690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7AC5C47-7A32-1F40-CC84-97A6290DCA5D}"/>
              </a:ext>
            </a:extLst>
          </p:cNvPr>
          <p:cNvSpPr txBox="1"/>
          <p:nvPr/>
        </p:nvSpPr>
        <p:spPr>
          <a:xfrm>
            <a:off x="3191533" y="5195340"/>
            <a:ext cx="5254965" cy="369332"/>
          </a:xfrm>
          <a:prstGeom prst="rect">
            <a:avLst/>
          </a:prstGeom>
          <a:noFill/>
        </p:spPr>
        <p:txBody>
          <a:bodyPr wrap="none" rtlCol="0">
            <a:spAutoFit/>
          </a:bodyPr>
          <a:lstStyle/>
          <a:p>
            <a:r>
              <a:rPr lang="en-US" b="1" dirty="0"/>
              <a:t>NSA </a:t>
            </a:r>
            <a:r>
              <a:rPr lang="en-US" b="1" dirty="0">
                <a:hlinkClick r:id="rId3"/>
              </a:rPr>
              <a:t>strongly advocates</a:t>
            </a:r>
            <a:r>
              <a:rPr lang="en-US" b="1" dirty="0"/>
              <a:t> the zero-trust model</a:t>
            </a:r>
          </a:p>
        </p:txBody>
      </p:sp>
    </p:spTree>
    <p:extLst>
      <p:ext uri="{BB962C8B-B14F-4D97-AF65-F5344CB8AC3E}">
        <p14:creationId xmlns:p14="http://schemas.microsoft.com/office/powerpoint/2010/main" val="314311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2000"/>
                                        <p:tgtEl>
                                          <p:spTgt spid="30"/>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dissolve">
                                      <p:cBhvr>
                                        <p:cTn id="39" dur="500"/>
                                        <p:tgtEl>
                                          <p:spTgt spid="32"/>
                                        </p:tgtEl>
                                      </p:cBhvr>
                                    </p:animEffect>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dissolve">
                                      <p:cBhvr>
                                        <p:cTn id="5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P spid="8" grpId="0"/>
      <p:bldP spid="30" grpId="0" animBg="1"/>
      <p:bldP spid="32" grpId="0"/>
      <p:bldP spid="33"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funnel chart&#10;&#10;Description automatically generated">
            <a:extLst>
              <a:ext uri="{FF2B5EF4-FFF2-40B4-BE49-F238E27FC236}">
                <a16:creationId xmlns:a16="http://schemas.microsoft.com/office/drawing/2014/main" id="{5FC1FA02-6FA6-4BB5-99DC-CC815BC709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6808" y="292100"/>
            <a:ext cx="6528832" cy="6273800"/>
          </a:xfrm>
          <a:prstGeom prst="rect">
            <a:avLst/>
          </a:prstGeom>
        </p:spPr>
      </p:pic>
      <p:sp>
        <p:nvSpPr>
          <p:cNvPr id="8" name="TextBox 7">
            <a:extLst>
              <a:ext uri="{FF2B5EF4-FFF2-40B4-BE49-F238E27FC236}">
                <a16:creationId xmlns:a16="http://schemas.microsoft.com/office/drawing/2014/main" id="{A331FBF6-7915-6044-BF83-C889DA28FE58}"/>
              </a:ext>
            </a:extLst>
          </p:cNvPr>
          <p:cNvSpPr txBox="1"/>
          <p:nvPr/>
        </p:nvSpPr>
        <p:spPr>
          <a:xfrm>
            <a:off x="676213" y="297261"/>
            <a:ext cx="4541628" cy="523220"/>
          </a:xfrm>
          <a:prstGeom prst="rect">
            <a:avLst/>
          </a:prstGeom>
          <a:noFill/>
        </p:spPr>
        <p:txBody>
          <a:bodyPr wrap="none" rtlCol="0">
            <a:spAutoFit/>
          </a:bodyPr>
          <a:lstStyle/>
          <a:p>
            <a:r>
              <a:rPr lang="en-US" sz="2800" b="1" dirty="0">
                <a:latin typeface="+mj-lt"/>
                <a:cs typeface="Calibri Light" panose="020F0302020204030204" pitchFamily="34" charset="0"/>
              </a:rPr>
              <a:t>Zero-trust at what layer?</a:t>
            </a:r>
          </a:p>
        </p:txBody>
      </p:sp>
      <p:sp>
        <p:nvSpPr>
          <p:cNvPr id="9" name="TextBox 8">
            <a:extLst>
              <a:ext uri="{FF2B5EF4-FFF2-40B4-BE49-F238E27FC236}">
                <a16:creationId xmlns:a16="http://schemas.microsoft.com/office/drawing/2014/main" id="{412CF362-6017-384F-ACB7-DDD242B727A5}"/>
              </a:ext>
            </a:extLst>
          </p:cNvPr>
          <p:cNvSpPr txBox="1"/>
          <p:nvPr/>
        </p:nvSpPr>
        <p:spPr>
          <a:xfrm>
            <a:off x="285581" y="1454448"/>
            <a:ext cx="5015054" cy="923330"/>
          </a:xfrm>
          <a:prstGeom prst="rect">
            <a:avLst/>
          </a:prstGeom>
          <a:noFill/>
        </p:spPr>
        <p:txBody>
          <a:bodyPr wrap="square" rtlCol="0">
            <a:spAutoFit/>
          </a:bodyPr>
          <a:lstStyle/>
          <a:p>
            <a:r>
              <a:rPr lang="en-US" b="1" dirty="0">
                <a:solidFill>
                  <a:schemeClr val="tx2"/>
                </a:solidFill>
              </a:rPr>
              <a:t>Traditional security:</a:t>
            </a:r>
            <a:r>
              <a:rPr lang="en-US" dirty="0">
                <a:solidFill>
                  <a:schemeClr val="tx2"/>
                </a:solidFill>
              </a:rPr>
              <a:t> </a:t>
            </a:r>
          </a:p>
          <a:p>
            <a:pPr marL="285750" indent="-285750">
              <a:buFont typeface="Arial" panose="020B0604020202020204" pitchFamily="34" charset="0"/>
              <a:buChar char="•"/>
            </a:pPr>
            <a:r>
              <a:rPr lang="en-US" dirty="0"/>
              <a:t>Perimeter-centric</a:t>
            </a:r>
          </a:p>
          <a:p>
            <a:pPr marL="285750" indent="-285750">
              <a:buFont typeface="Arial" panose="020B0604020202020204" pitchFamily="34" charset="0"/>
              <a:buChar char="•"/>
            </a:pPr>
            <a:r>
              <a:rPr lang="en-US" dirty="0"/>
              <a:t>Attack surface and window – large</a:t>
            </a:r>
          </a:p>
        </p:txBody>
      </p:sp>
      <p:sp>
        <p:nvSpPr>
          <p:cNvPr id="10" name="TextBox 9">
            <a:extLst>
              <a:ext uri="{FF2B5EF4-FFF2-40B4-BE49-F238E27FC236}">
                <a16:creationId xmlns:a16="http://schemas.microsoft.com/office/drawing/2014/main" id="{B8E1275C-66DF-8B4E-A188-90493531906D}"/>
              </a:ext>
            </a:extLst>
          </p:cNvPr>
          <p:cNvSpPr txBox="1"/>
          <p:nvPr/>
        </p:nvSpPr>
        <p:spPr>
          <a:xfrm>
            <a:off x="279485" y="2667552"/>
            <a:ext cx="5015054" cy="1200329"/>
          </a:xfrm>
          <a:prstGeom prst="rect">
            <a:avLst/>
          </a:prstGeom>
          <a:noFill/>
        </p:spPr>
        <p:txBody>
          <a:bodyPr wrap="square" rtlCol="0">
            <a:spAutoFit/>
          </a:bodyPr>
          <a:lstStyle/>
          <a:p>
            <a:r>
              <a:rPr lang="en-US" b="1" dirty="0">
                <a:solidFill>
                  <a:schemeClr val="tx2"/>
                </a:solidFill>
              </a:rPr>
              <a:t>Traditional zero-trust:</a:t>
            </a:r>
            <a:r>
              <a:rPr lang="en-US" dirty="0">
                <a:solidFill>
                  <a:schemeClr val="tx2"/>
                </a:solidFill>
              </a:rPr>
              <a:t> </a:t>
            </a:r>
          </a:p>
          <a:p>
            <a:pPr marL="285750" indent="-285750">
              <a:buFont typeface="Arial" panose="020B0604020202020204" pitchFamily="34" charset="0"/>
              <a:buChar char="•"/>
            </a:pPr>
            <a:r>
              <a:rPr lang="en-US" dirty="0"/>
              <a:t>No perimeter</a:t>
            </a:r>
          </a:p>
          <a:p>
            <a:pPr marL="285750" indent="-285750">
              <a:buFont typeface="Arial" panose="020B0604020202020204" pitchFamily="34" charset="0"/>
              <a:buChar char="•"/>
            </a:pPr>
            <a:r>
              <a:rPr lang="en-US" dirty="0"/>
              <a:t>Each request for access is evaluated</a:t>
            </a:r>
          </a:p>
          <a:p>
            <a:pPr marL="285750" indent="-285750">
              <a:buFont typeface="Arial" panose="020B0604020202020204" pitchFamily="34" charset="0"/>
              <a:buChar char="•"/>
            </a:pPr>
            <a:r>
              <a:rPr lang="en-US" dirty="0"/>
              <a:t>Access=ownership of data</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A3FD4CB-D2AD-DFB9-DD79-BB980EAE1677}"/>
                  </a:ext>
                </a:extLst>
              </p:cNvPr>
              <p:cNvSpPr txBox="1"/>
              <p:nvPr/>
            </p:nvSpPr>
            <p:spPr>
              <a:xfrm>
                <a:off x="279485" y="4172756"/>
                <a:ext cx="5015054" cy="1200329"/>
              </a:xfrm>
              <a:prstGeom prst="rect">
                <a:avLst/>
              </a:prstGeom>
              <a:noFill/>
            </p:spPr>
            <p:txBody>
              <a:bodyPr wrap="square" rtlCol="0">
                <a:spAutoFit/>
              </a:bodyPr>
              <a:lstStyle/>
              <a:p>
                <a:r>
                  <a:rPr lang="en-US" b="1" dirty="0">
                    <a:solidFill>
                      <a:schemeClr val="tx2"/>
                    </a:solidFill>
                  </a:rPr>
                  <a:t>New approach to zero-trust:</a:t>
                </a:r>
                <a:endParaRPr lang="en-US" dirty="0">
                  <a:solidFill>
                    <a:schemeClr val="tx2"/>
                  </a:solidFill>
                </a:endParaRPr>
              </a:p>
              <a:p>
                <a:pPr marL="285750" indent="-285750">
                  <a:buFont typeface="Arial" panose="020B0604020202020204" pitchFamily="34" charset="0"/>
                  <a:buChar char="•"/>
                </a:pPr>
                <a:r>
                  <a:rPr lang="en-US" dirty="0"/>
                  <a:t>Data centric</a:t>
                </a:r>
              </a:p>
              <a:p>
                <a:pPr marL="285750" indent="-285750">
                  <a:buFont typeface="Arial" panose="020B0604020202020204" pitchFamily="34" charset="0"/>
                  <a:buChar char="•"/>
                </a:pPr>
                <a:r>
                  <a:rPr lang="en-US" dirty="0"/>
                  <a:t>Each file constitutes a separate surface</a:t>
                </a:r>
              </a:p>
              <a:p>
                <a:pPr marL="285750" indent="-285750">
                  <a:buFont typeface="Arial" panose="020B0604020202020204" pitchFamily="34" charset="0"/>
                  <a:buChar char="•"/>
                </a:pPr>
                <a:r>
                  <a:rPr lang="en-US" dirty="0"/>
                  <a:t>Access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ownership of data</a:t>
                </a:r>
              </a:p>
            </p:txBody>
          </p:sp>
        </mc:Choice>
        <mc:Fallback xmlns="">
          <p:sp>
            <p:nvSpPr>
              <p:cNvPr id="3" name="TextBox 2">
                <a:extLst>
                  <a:ext uri="{FF2B5EF4-FFF2-40B4-BE49-F238E27FC236}">
                    <a16:creationId xmlns:a16="http://schemas.microsoft.com/office/drawing/2014/main" id="{5A3FD4CB-D2AD-DFB9-DD79-BB980EAE1677}"/>
                  </a:ext>
                </a:extLst>
              </p:cNvPr>
              <p:cNvSpPr txBox="1">
                <a:spLocks noRot="1" noChangeAspect="1" noMove="1" noResize="1" noEditPoints="1" noAdjustHandles="1" noChangeArrowheads="1" noChangeShapeType="1" noTextEdit="1"/>
              </p:cNvSpPr>
              <p:nvPr/>
            </p:nvSpPr>
            <p:spPr>
              <a:xfrm>
                <a:off x="279485" y="4172756"/>
                <a:ext cx="5015054" cy="1200329"/>
              </a:xfrm>
              <a:prstGeom prst="rect">
                <a:avLst/>
              </a:prstGeom>
              <a:blipFill>
                <a:blip r:embed="rId4"/>
                <a:stretch>
                  <a:fillRect l="-1263" t="-2105" b="-7368"/>
                </a:stretch>
              </a:blipFill>
            </p:spPr>
            <p:txBody>
              <a:bodyPr/>
              <a:lstStyle/>
              <a:p>
                <a:r>
                  <a:rPr lang="en-US">
                    <a:noFill/>
                  </a:rPr>
                  <a:t> </a:t>
                </a:r>
              </a:p>
            </p:txBody>
          </p:sp>
        </mc:Fallback>
      </mc:AlternateContent>
    </p:spTree>
    <p:extLst>
      <p:ext uri="{BB962C8B-B14F-4D97-AF65-F5344CB8AC3E}">
        <p14:creationId xmlns:p14="http://schemas.microsoft.com/office/powerpoint/2010/main" val="232131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par>
                          <p:cTn id="12" fill="hold">
                            <p:stCondLst>
                              <p:cond delay="1500"/>
                            </p:stCondLst>
                            <p:childTnLst>
                              <p:par>
                                <p:cTn id="13" presetID="9" presetClass="entr" presetSubtype="0" fill="hold" grpId="0"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0016F0-04C6-C747-86B3-57113A73663A}"/>
              </a:ext>
            </a:extLst>
          </p:cNvPr>
          <p:cNvPicPr>
            <a:picLocks noChangeAspect="1"/>
          </p:cNvPicPr>
          <p:nvPr/>
        </p:nvPicPr>
        <p:blipFill>
          <a:blip r:embed="rId3"/>
          <a:stretch>
            <a:fillRect/>
          </a:stretch>
        </p:blipFill>
        <p:spPr>
          <a:xfrm>
            <a:off x="1993195" y="4688404"/>
            <a:ext cx="750808" cy="750808"/>
          </a:xfrm>
          <a:prstGeom prst="rect">
            <a:avLst/>
          </a:prstGeom>
        </p:spPr>
      </p:pic>
      <p:sp>
        <p:nvSpPr>
          <p:cNvPr id="5" name="Rectangle 4">
            <a:extLst>
              <a:ext uri="{FF2B5EF4-FFF2-40B4-BE49-F238E27FC236}">
                <a16:creationId xmlns:a16="http://schemas.microsoft.com/office/drawing/2014/main" id="{08FA3D86-B161-AC4A-9AD2-96E0593F64AB}"/>
              </a:ext>
            </a:extLst>
          </p:cNvPr>
          <p:cNvSpPr/>
          <p:nvPr/>
        </p:nvSpPr>
        <p:spPr>
          <a:xfrm>
            <a:off x="8804283" y="-952"/>
            <a:ext cx="3449885" cy="6858000"/>
          </a:xfrm>
          <a:prstGeom prst="rect">
            <a:avLst/>
          </a:prstGeom>
          <a:solidFill>
            <a:schemeClr val="tx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85" name="Title 2">
            <a:extLst>
              <a:ext uri="{FF2B5EF4-FFF2-40B4-BE49-F238E27FC236}">
                <a16:creationId xmlns:a16="http://schemas.microsoft.com/office/drawing/2014/main" id="{F7934F05-CA7C-894B-B866-1188E070DD9C}"/>
              </a:ext>
            </a:extLst>
          </p:cNvPr>
          <p:cNvSpPr txBox="1">
            <a:spLocks/>
          </p:cNvSpPr>
          <p:nvPr/>
        </p:nvSpPr>
        <p:spPr>
          <a:xfrm>
            <a:off x="0" y="273306"/>
            <a:ext cx="8742116" cy="606418"/>
          </a:xfrm>
          <a:prstGeom prst="rect">
            <a:avLst/>
          </a:prstGeom>
        </p:spPr>
        <p:txBody>
          <a:bodyPr vert="horz" lIns="91440" tIns="45720" rIns="91440" bIns="45720" rtlCol="0" anchor="t">
            <a:noAutofit/>
          </a:bodyPr>
          <a:lstStyle>
            <a:lvl1pPr algn="ctr" defTabSz="457200" rtl="0" eaLnBrk="1" latinLnBrk="0" hangingPunct="1">
              <a:lnSpc>
                <a:spcPct val="80000"/>
              </a:lnSpc>
              <a:spcBef>
                <a:spcPct val="0"/>
              </a:spcBef>
              <a:buNone/>
              <a:defRPr sz="2400" b="0" i="0" kern="1200" spc="0" baseline="0">
                <a:solidFill>
                  <a:schemeClr val="tx1"/>
                </a:solidFill>
                <a:latin typeface="Roboto Light" panose="02000000000000000000" pitchFamily="2" charset="0"/>
                <a:ea typeface="+mj-ea"/>
                <a:cs typeface="Calibri Light"/>
              </a:defRPr>
            </a:lvl1p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n-lt"/>
                <a:ea typeface="+mj-ea"/>
                <a:cs typeface="Calibri Light"/>
              </a:rPr>
              <a:t>What if we make data protect itself?</a:t>
            </a:r>
          </a:p>
        </p:txBody>
      </p:sp>
      <p:sp>
        <p:nvSpPr>
          <p:cNvPr id="99" name="TextBox 98">
            <a:extLst>
              <a:ext uri="{FF2B5EF4-FFF2-40B4-BE49-F238E27FC236}">
                <a16:creationId xmlns:a16="http://schemas.microsoft.com/office/drawing/2014/main" id="{9593939A-DE0C-D94D-BBAE-FA51527C8A55}"/>
              </a:ext>
            </a:extLst>
          </p:cNvPr>
          <p:cNvSpPr txBox="1"/>
          <p:nvPr/>
        </p:nvSpPr>
        <p:spPr>
          <a:xfrm>
            <a:off x="8804284" y="798624"/>
            <a:ext cx="34498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ea typeface="Roboto Medium" panose="02000000000000000000" pitchFamily="2" charset="0"/>
                <a:cs typeface="+mn-cs"/>
              </a:rPr>
              <a:t>No notion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ea typeface="Roboto Medium" panose="02000000000000000000" pitchFamily="2" charset="0"/>
                <a:cs typeface="+mn-cs"/>
              </a:rPr>
              <a:t>securing perimeter</a:t>
            </a:r>
          </a:p>
        </p:txBody>
      </p:sp>
      <p:sp>
        <p:nvSpPr>
          <p:cNvPr id="101" name="TextBox 100">
            <a:extLst>
              <a:ext uri="{FF2B5EF4-FFF2-40B4-BE49-F238E27FC236}">
                <a16:creationId xmlns:a16="http://schemas.microsoft.com/office/drawing/2014/main" id="{ADE7951B-7B70-7F40-984C-E514172E814F}"/>
              </a:ext>
            </a:extLst>
          </p:cNvPr>
          <p:cNvSpPr txBox="1"/>
          <p:nvPr/>
        </p:nvSpPr>
        <p:spPr>
          <a:xfrm>
            <a:off x="9133080" y="3601427"/>
            <a:ext cx="27922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ea typeface="Roboto Medium" panose="02000000000000000000" pitchFamily="2" charset="0"/>
                <a:cs typeface="+mn-cs"/>
              </a:rPr>
              <a:t>Security travels with data</a:t>
            </a:r>
          </a:p>
        </p:txBody>
      </p:sp>
      <p:sp>
        <p:nvSpPr>
          <p:cNvPr id="102" name="TextBox 101">
            <a:extLst>
              <a:ext uri="{FF2B5EF4-FFF2-40B4-BE49-F238E27FC236}">
                <a16:creationId xmlns:a16="http://schemas.microsoft.com/office/drawing/2014/main" id="{C7CC5C47-D57B-D74F-9382-B1057A2B75CA}"/>
              </a:ext>
            </a:extLst>
          </p:cNvPr>
          <p:cNvSpPr txBox="1"/>
          <p:nvPr/>
        </p:nvSpPr>
        <p:spPr>
          <a:xfrm>
            <a:off x="8742116" y="2228838"/>
            <a:ext cx="34498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ea typeface="Roboto Medium" panose="02000000000000000000" pitchFamily="2" charset="0"/>
                <a:cs typeface="+mn-cs"/>
              </a:rPr>
              <a:t>Making data its own security boundary</a:t>
            </a:r>
          </a:p>
        </p:txBody>
      </p:sp>
      <p:pic>
        <p:nvPicPr>
          <p:cNvPr id="22" name="Picture 21">
            <a:extLst>
              <a:ext uri="{FF2B5EF4-FFF2-40B4-BE49-F238E27FC236}">
                <a16:creationId xmlns:a16="http://schemas.microsoft.com/office/drawing/2014/main" id="{372B022A-D6C7-9A46-987E-9DFEC46EE689}"/>
              </a:ext>
            </a:extLst>
          </p:cNvPr>
          <p:cNvPicPr>
            <a:picLocks noChangeAspect="1"/>
          </p:cNvPicPr>
          <p:nvPr/>
        </p:nvPicPr>
        <p:blipFill>
          <a:blip r:embed="rId4">
            <a:alphaModFix/>
          </a:blip>
          <a:stretch>
            <a:fillRect/>
          </a:stretch>
        </p:blipFill>
        <p:spPr>
          <a:xfrm>
            <a:off x="1926466" y="4675422"/>
            <a:ext cx="884265" cy="884265"/>
          </a:xfrm>
          <a:prstGeom prst="rect">
            <a:avLst/>
          </a:prstGeom>
          <a:solidFill>
            <a:schemeClr val="bg1"/>
          </a:solidFill>
        </p:spPr>
      </p:pic>
      <p:sp>
        <p:nvSpPr>
          <p:cNvPr id="10" name="TextBox 9">
            <a:extLst>
              <a:ext uri="{FF2B5EF4-FFF2-40B4-BE49-F238E27FC236}">
                <a16:creationId xmlns:a16="http://schemas.microsoft.com/office/drawing/2014/main" id="{AAD1C96F-8B35-9F4C-8A40-99B820164189}"/>
              </a:ext>
            </a:extLst>
          </p:cNvPr>
          <p:cNvSpPr txBox="1"/>
          <p:nvPr/>
        </p:nvSpPr>
        <p:spPr>
          <a:xfrm>
            <a:off x="2006354" y="4248267"/>
            <a:ext cx="72327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data</a:t>
            </a:r>
          </a:p>
        </p:txBody>
      </p:sp>
      <p:cxnSp>
        <p:nvCxnSpPr>
          <p:cNvPr id="12" name="Straight Connector 11">
            <a:extLst>
              <a:ext uri="{FF2B5EF4-FFF2-40B4-BE49-F238E27FC236}">
                <a16:creationId xmlns:a16="http://schemas.microsoft.com/office/drawing/2014/main" id="{783B5376-BAB4-6443-87F5-7498941E671D}"/>
              </a:ext>
            </a:extLst>
          </p:cNvPr>
          <p:cNvCxnSpPr>
            <a:cxnSpLocks/>
          </p:cNvCxnSpPr>
          <p:nvPr/>
        </p:nvCxnSpPr>
        <p:spPr>
          <a:xfrm flipV="1">
            <a:off x="2781643" y="5063807"/>
            <a:ext cx="3579399" cy="9740"/>
          </a:xfrm>
          <a:prstGeom prst="line">
            <a:avLst/>
          </a:prstGeom>
          <a:ln w="28575">
            <a:tailEnd type="arrow" w="lg" len="lg"/>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1D3F15B-2163-9A44-AC2F-813B7320890C}"/>
              </a:ext>
            </a:extLst>
          </p:cNvPr>
          <p:cNvGrpSpPr/>
          <p:nvPr/>
        </p:nvGrpSpPr>
        <p:grpSpPr>
          <a:xfrm>
            <a:off x="1424841" y="3829439"/>
            <a:ext cx="3834852" cy="1888168"/>
            <a:chOff x="1424841" y="1645044"/>
            <a:chExt cx="3834852" cy="1888168"/>
          </a:xfrm>
        </p:grpSpPr>
        <p:sp>
          <p:nvSpPr>
            <p:cNvPr id="3" name="Oval 2">
              <a:extLst>
                <a:ext uri="{FF2B5EF4-FFF2-40B4-BE49-F238E27FC236}">
                  <a16:creationId xmlns:a16="http://schemas.microsoft.com/office/drawing/2014/main" id="{13D8F0EA-84DC-B642-8B70-7BF432A5A6A5}"/>
                </a:ext>
              </a:extLst>
            </p:cNvPr>
            <p:cNvSpPr/>
            <p:nvPr/>
          </p:nvSpPr>
          <p:spPr>
            <a:xfrm>
              <a:off x="1424841" y="1647262"/>
              <a:ext cx="1887516" cy="1885950"/>
            </a:xfrm>
            <a:prstGeom prst="ellipse">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cxnSp>
          <p:nvCxnSpPr>
            <p:cNvPr id="8" name="Straight Connector 7">
              <a:extLst>
                <a:ext uri="{FF2B5EF4-FFF2-40B4-BE49-F238E27FC236}">
                  <a16:creationId xmlns:a16="http://schemas.microsoft.com/office/drawing/2014/main" id="{4D742ACB-BD30-3A4C-BC6A-E314CB4D9769}"/>
                </a:ext>
              </a:extLst>
            </p:cNvPr>
            <p:cNvCxnSpPr/>
            <p:nvPr/>
          </p:nvCxnSpPr>
          <p:spPr>
            <a:xfrm flipV="1">
              <a:off x="3312357" y="1951352"/>
              <a:ext cx="718118" cy="160522"/>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457AFEB-F929-F043-9C3B-2BBD2365782E}"/>
                </a:ext>
              </a:extLst>
            </p:cNvPr>
            <p:cNvSpPr txBox="1"/>
            <p:nvPr/>
          </p:nvSpPr>
          <p:spPr>
            <a:xfrm>
              <a:off x="3932085" y="1645044"/>
              <a:ext cx="132760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security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boundary</a:t>
              </a:r>
            </a:p>
          </p:txBody>
        </p:sp>
      </p:grpSp>
      <p:sp>
        <p:nvSpPr>
          <p:cNvPr id="28" name="TextBox 27">
            <a:extLst>
              <a:ext uri="{FF2B5EF4-FFF2-40B4-BE49-F238E27FC236}">
                <a16:creationId xmlns:a16="http://schemas.microsoft.com/office/drawing/2014/main" id="{4A3D44C4-0532-6A48-BC8D-98815DB9EC68}"/>
              </a:ext>
            </a:extLst>
          </p:cNvPr>
          <p:cNvSpPr txBox="1"/>
          <p:nvPr/>
        </p:nvSpPr>
        <p:spPr>
          <a:xfrm>
            <a:off x="8804282" y="4980540"/>
            <a:ext cx="344988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ea typeface="Roboto Medium" panose="02000000000000000000" pitchFamily="2" charset="0"/>
              </a:rPr>
              <a:t>Data theft is irrelevant</a:t>
            </a:r>
          </a:p>
        </p:txBody>
      </p:sp>
      <p:sp>
        <p:nvSpPr>
          <p:cNvPr id="37" name="Oval 36">
            <a:extLst>
              <a:ext uri="{FF2B5EF4-FFF2-40B4-BE49-F238E27FC236}">
                <a16:creationId xmlns:a16="http://schemas.microsoft.com/office/drawing/2014/main" id="{4C87B3A4-B870-F3F9-42C8-F4F4AA722EDB}"/>
              </a:ext>
            </a:extLst>
          </p:cNvPr>
          <p:cNvSpPr/>
          <p:nvPr/>
        </p:nvSpPr>
        <p:spPr>
          <a:xfrm>
            <a:off x="4089639" y="2495298"/>
            <a:ext cx="756110" cy="7336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4D88E907-25A6-2D68-7F3E-CA8FC0D90790}"/>
              </a:ext>
            </a:extLst>
          </p:cNvPr>
          <p:cNvSpPr/>
          <p:nvPr/>
        </p:nvSpPr>
        <p:spPr>
          <a:xfrm>
            <a:off x="3728811" y="1829143"/>
            <a:ext cx="1506833" cy="148324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5567FD89-7566-82AE-4DEB-A6EF211FAC70}"/>
              </a:ext>
            </a:extLst>
          </p:cNvPr>
          <p:cNvSpPr txBox="1"/>
          <p:nvPr/>
        </p:nvSpPr>
        <p:spPr>
          <a:xfrm>
            <a:off x="4013603" y="2159337"/>
            <a:ext cx="904415" cy="338554"/>
          </a:xfrm>
          <a:prstGeom prst="rect">
            <a:avLst/>
          </a:prstGeom>
          <a:noFill/>
        </p:spPr>
        <p:txBody>
          <a:bodyPr wrap="none" rtlCol="0">
            <a:spAutoFit/>
          </a:bodyPr>
          <a:lstStyle/>
          <a:p>
            <a:r>
              <a:rPr lang="en-US" sz="1600" dirty="0"/>
              <a:t>storage</a:t>
            </a:r>
          </a:p>
        </p:txBody>
      </p:sp>
      <p:sp>
        <p:nvSpPr>
          <p:cNvPr id="40" name="TextBox 39">
            <a:extLst>
              <a:ext uri="{FF2B5EF4-FFF2-40B4-BE49-F238E27FC236}">
                <a16:creationId xmlns:a16="http://schemas.microsoft.com/office/drawing/2014/main" id="{08FC735C-9D1D-189D-6A44-B8411652240B}"/>
              </a:ext>
            </a:extLst>
          </p:cNvPr>
          <p:cNvSpPr txBox="1"/>
          <p:nvPr/>
        </p:nvSpPr>
        <p:spPr>
          <a:xfrm>
            <a:off x="3832017" y="1517093"/>
            <a:ext cx="1242648" cy="338554"/>
          </a:xfrm>
          <a:prstGeom prst="rect">
            <a:avLst/>
          </a:prstGeom>
          <a:noFill/>
        </p:spPr>
        <p:txBody>
          <a:bodyPr wrap="none" rtlCol="0">
            <a:spAutoFit/>
          </a:bodyPr>
          <a:lstStyle/>
          <a:p>
            <a:r>
              <a:rPr lang="en-US" sz="1600" dirty="0"/>
              <a:t>application</a:t>
            </a:r>
          </a:p>
        </p:txBody>
      </p:sp>
      <p:sp>
        <p:nvSpPr>
          <p:cNvPr id="41" name="Oval 40">
            <a:extLst>
              <a:ext uri="{FF2B5EF4-FFF2-40B4-BE49-F238E27FC236}">
                <a16:creationId xmlns:a16="http://schemas.microsoft.com/office/drawing/2014/main" id="{A330362E-9864-8CF9-55FA-A2102F8226B3}"/>
              </a:ext>
            </a:extLst>
          </p:cNvPr>
          <p:cNvSpPr/>
          <p:nvPr/>
        </p:nvSpPr>
        <p:spPr>
          <a:xfrm>
            <a:off x="3375923" y="1287479"/>
            <a:ext cx="2181688" cy="211107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BE62AACD-F2D1-5ED8-905A-0C8D06E63102}"/>
              </a:ext>
            </a:extLst>
          </p:cNvPr>
          <p:cNvSpPr txBox="1"/>
          <p:nvPr/>
        </p:nvSpPr>
        <p:spPr>
          <a:xfrm>
            <a:off x="3921923" y="952946"/>
            <a:ext cx="1006766" cy="338554"/>
          </a:xfrm>
          <a:prstGeom prst="rect">
            <a:avLst/>
          </a:prstGeom>
          <a:noFill/>
        </p:spPr>
        <p:txBody>
          <a:bodyPr wrap="square" rtlCol="0">
            <a:spAutoFit/>
          </a:bodyPr>
          <a:lstStyle/>
          <a:p>
            <a:r>
              <a:rPr lang="en-US" sz="1600" dirty="0"/>
              <a:t>network</a:t>
            </a:r>
          </a:p>
        </p:txBody>
      </p:sp>
      <p:sp>
        <p:nvSpPr>
          <p:cNvPr id="43" name="TextBox 42">
            <a:extLst>
              <a:ext uri="{FF2B5EF4-FFF2-40B4-BE49-F238E27FC236}">
                <a16:creationId xmlns:a16="http://schemas.microsoft.com/office/drawing/2014/main" id="{BFFA9A5A-746A-67E3-6E8F-283870F1BEA6}"/>
              </a:ext>
            </a:extLst>
          </p:cNvPr>
          <p:cNvSpPr txBox="1"/>
          <p:nvPr/>
        </p:nvSpPr>
        <p:spPr>
          <a:xfrm>
            <a:off x="4158895" y="2700837"/>
            <a:ext cx="614271" cy="338554"/>
          </a:xfrm>
          <a:prstGeom prst="rect">
            <a:avLst/>
          </a:prstGeom>
          <a:noFill/>
        </p:spPr>
        <p:txBody>
          <a:bodyPr wrap="none" rtlCol="0">
            <a:spAutoFit/>
          </a:bodyPr>
          <a:lstStyle/>
          <a:p>
            <a:r>
              <a:rPr lang="en-US" sz="1600" dirty="0"/>
              <a:t>data</a:t>
            </a:r>
          </a:p>
        </p:txBody>
      </p:sp>
      <p:sp>
        <p:nvSpPr>
          <p:cNvPr id="44" name="Oval 43">
            <a:extLst>
              <a:ext uri="{FF2B5EF4-FFF2-40B4-BE49-F238E27FC236}">
                <a16:creationId xmlns:a16="http://schemas.microsoft.com/office/drawing/2014/main" id="{B91921F2-4137-57F8-A827-BDBB9144E9B8}"/>
              </a:ext>
            </a:extLst>
          </p:cNvPr>
          <p:cNvSpPr/>
          <p:nvPr/>
        </p:nvSpPr>
        <p:spPr>
          <a:xfrm>
            <a:off x="3376666" y="1284552"/>
            <a:ext cx="2181688" cy="211107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72EA771A-D7D4-881B-0FC5-F6A8032FF32F}"/>
              </a:ext>
            </a:extLst>
          </p:cNvPr>
          <p:cNvSpPr/>
          <p:nvPr/>
        </p:nvSpPr>
        <p:spPr>
          <a:xfrm>
            <a:off x="3712395" y="1812733"/>
            <a:ext cx="1506833" cy="14832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8F72B2F4-05CD-B2C0-4D46-E4A0E3F8360E}"/>
              </a:ext>
            </a:extLst>
          </p:cNvPr>
          <p:cNvSpPr/>
          <p:nvPr/>
        </p:nvSpPr>
        <p:spPr>
          <a:xfrm>
            <a:off x="4101758" y="2478888"/>
            <a:ext cx="756110" cy="73366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4B79F181-4E5F-5C80-49E3-72E0DFF420A7}"/>
              </a:ext>
            </a:extLst>
          </p:cNvPr>
          <p:cNvSpPr txBox="1"/>
          <p:nvPr/>
        </p:nvSpPr>
        <p:spPr>
          <a:xfrm>
            <a:off x="4088944" y="2664419"/>
            <a:ext cx="753732" cy="400110"/>
          </a:xfrm>
          <a:prstGeom prst="rect">
            <a:avLst/>
          </a:prstGeom>
          <a:noFill/>
        </p:spPr>
        <p:txBody>
          <a:bodyPr wrap="none" rtlCol="0">
            <a:spAutoFit/>
          </a:bodyPr>
          <a:lstStyle/>
          <a:p>
            <a:r>
              <a:rPr lang="en-US" sz="2000" b="1" dirty="0"/>
              <a:t>data</a:t>
            </a:r>
          </a:p>
        </p:txBody>
      </p:sp>
      <mc:AlternateContent xmlns:mc="http://schemas.openxmlformats.org/markup-compatibility/2006" xmlns:a14="http://schemas.microsoft.com/office/drawing/2010/main">
        <mc:Choice Requires="a14">
          <p:sp>
            <p:nvSpPr>
              <p:cNvPr id="48" name="Title 1">
                <a:extLst>
                  <a:ext uri="{FF2B5EF4-FFF2-40B4-BE49-F238E27FC236}">
                    <a16:creationId xmlns:a16="http://schemas.microsoft.com/office/drawing/2014/main" id="{F57388C3-C6D1-F8DD-01E2-C805CC24E261}"/>
                  </a:ext>
                </a:extLst>
              </p:cNvPr>
              <p:cNvSpPr txBox="1">
                <a:spLocks/>
              </p:cNvSpPr>
              <p:nvPr/>
            </p:nvSpPr>
            <p:spPr>
              <a:xfrm>
                <a:off x="-31082" y="5845261"/>
                <a:ext cx="8804280" cy="6221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384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DM Sans"/>
                  </a:rPr>
                  <a:t>Network breach </a:t>
                </a:r>
                <a14:m>
                  <m:oMath xmlns:m="http://schemas.openxmlformats.org/officeDocument/2006/math">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prstClr val="black"/>
                    </a:solidFill>
                    <a:effectLst/>
                    <a:uLnTx/>
                    <a:uFillTx/>
                    <a:latin typeface="DM Sans"/>
                  </a:rPr>
                  <a:t> Data loss</a:t>
                </a:r>
              </a:p>
            </p:txBody>
          </p:sp>
        </mc:Choice>
        <mc:Fallback xmlns="">
          <p:sp>
            <p:nvSpPr>
              <p:cNvPr id="48" name="Title 1">
                <a:extLst>
                  <a:ext uri="{FF2B5EF4-FFF2-40B4-BE49-F238E27FC236}">
                    <a16:creationId xmlns:a16="http://schemas.microsoft.com/office/drawing/2014/main" id="{F57388C3-C6D1-F8DD-01E2-C805CC24E261}"/>
                  </a:ext>
                </a:extLst>
              </p:cNvPr>
              <p:cNvSpPr txBox="1">
                <a:spLocks noRot="1" noChangeAspect="1" noMove="1" noResize="1" noEditPoints="1" noAdjustHandles="1" noChangeArrowheads="1" noChangeShapeType="1" noTextEdit="1"/>
              </p:cNvSpPr>
              <p:nvPr/>
            </p:nvSpPr>
            <p:spPr>
              <a:xfrm>
                <a:off x="-31082" y="5845261"/>
                <a:ext cx="8804280" cy="622124"/>
              </a:xfrm>
              <a:prstGeom prst="rect">
                <a:avLst/>
              </a:prstGeom>
              <a:blipFill>
                <a:blip r:embed="rId5"/>
                <a:stretch>
                  <a:fillRect t="-6000" b="-16000"/>
                </a:stretch>
              </a:blipFill>
            </p:spPr>
            <p:txBody>
              <a:bodyPr/>
              <a:lstStyle/>
              <a:p>
                <a:r>
                  <a:rPr lang="en-US">
                    <a:noFill/>
                  </a:rPr>
                  <a:t> </a:t>
                </a:r>
              </a:p>
            </p:txBody>
          </p:sp>
        </mc:Fallback>
      </mc:AlternateContent>
    </p:spTree>
    <p:extLst>
      <p:ext uri="{BB962C8B-B14F-4D97-AF65-F5344CB8AC3E}">
        <p14:creationId xmlns:p14="http://schemas.microsoft.com/office/powerpoint/2010/main" val="347095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000"/>
                                        <p:tgtEl>
                                          <p:spTgt spid="44"/>
                                        </p:tgtEl>
                                      </p:cBhvr>
                                    </p:animEffect>
                                    <p:set>
                                      <p:cBhvr>
                                        <p:cTn id="7" dur="1" fill="hold">
                                          <p:stCondLst>
                                            <p:cond delay="999"/>
                                          </p:stCondLst>
                                        </p:cTn>
                                        <p:tgtEl>
                                          <p:spTgt spid="44"/>
                                        </p:tgtEl>
                                        <p:attrNameLst>
                                          <p:attrName>style.visibility</p:attrName>
                                        </p:attrNameLst>
                                      </p:cBhvr>
                                      <p:to>
                                        <p:strVal val="hidden"/>
                                      </p:to>
                                    </p:set>
                                  </p:childTnLst>
                                </p:cTn>
                              </p:par>
                            </p:childTnLst>
                          </p:cTn>
                        </p:par>
                        <p:par>
                          <p:cTn id="8" fill="hold">
                            <p:stCondLst>
                              <p:cond delay="1000"/>
                            </p:stCondLst>
                            <p:childTnLst>
                              <p:par>
                                <p:cTn id="9" presetID="9" presetClass="exit" presetSubtype="0" fill="hold" grpId="0" nodeType="afterEffect">
                                  <p:stCondLst>
                                    <p:cond delay="0"/>
                                  </p:stCondLst>
                                  <p:childTnLst>
                                    <p:animEffect transition="out" filter="dissolve">
                                      <p:cBhvr>
                                        <p:cTn id="10" dur="1000"/>
                                        <p:tgtEl>
                                          <p:spTgt spid="45"/>
                                        </p:tgtEl>
                                      </p:cBhvr>
                                    </p:animEffect>
                                    <p:set>
                                      <p:cBhvr>
                                        <p:cTn id="11" dur="1" fill="hold">
                                          <p:stCondLst>
                                            <p:cond delay="999"/>
                                          </p:stCondLst>
                                        </p:cTn>
                                        <p:tgtEl>
                                          <p:spTgt spid="45"/>
                                        </p:tgtEl>
                                        <p:attrNameLst>
                                          <p:attrName>style.visibility</p:attrName>
                                        </p:attrNameLst>
                                      </p:cBhvr>
                                      <p:to>
                                        <p:strVal val="hidden"/>
                                      </p:to>
                                    </p:set>
                                  </p:childTnLst>
                                </p:cTn>
                              </p:par>
                            </p:childTnLst>
                          </p:cTn>
                        </p:par>
                        <p:par>
                          <p:cTn id="12" fill="hold">
                            <p:stCondLst>
                              <p:cond delay="2000"/>
                            </p:stCondLst>
                            <p:childTnLst>
                              <p:par>
                                <p:cTn id="13" presetID="9" presetClass="exit" presetSubtype="0" fill="hold" grpId="0" nodeType="afterEffect">
                                  <p:stCondLst>
                                    <p:cond delay="0"/>
                                  </p:stCondLst>
                                  <p:childTnLst>
                                    <p:animEffect transition="out" filter="dissolve">
                                      <p:cBhvr>
                                        <p:cTn id="14" dur="1000"/>
                                        <p:tgtEl>
                                          <p:spTgt spid="46"/>
                                        </p:tgtEl>
                                      </p:cBhvr>
                                    </p:animEffect>
                                    <p:set>
                                      <p:cBhvr>
                                        <p:cTn id="15" dur="1" fill="hold">
                                          <p:stCondLst>
                                            <p:cond delay="999"/>
                                          </p:stCondLst>
                                        </p:cTn>
                                        <p:tgtEl>
                                          <p:spTgt spid="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43"/>
                                        </p:tgtEl>
                                      </p:cBhvr>
                                    </p:animEffect>
                                    <p:set>
                                      <p:cBhvr>
                                        <p:cTn id="20" dur="1" fill="hold">
                                          <p:stCondLst>
                                            <p:cond delay="499"/>
                                          </p:stCondLst>
                                        </p:cTn>
                                        <p:tgtEl>
                                          <p:spTgt spid="43"/>
                                        </p:tgtEl>
                                        <p:attrNameLst>
                                          <p:attrName>style.visibility</p:attrName>
                                        </p:attrNameLst>
                                      </p:cBhvr>
                                      <p:to>
                                        <p:strVal val="hidden"/>
                                      </p:to>
                                    </p:set>
                                  </p:childTnLst>
                                </p:cTn>
                              </p:par>
                              <p:par>
                                <p:cTn id="21" presetID="9"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dissolve">
                                      <p:cBhvr>
                                        <p:cTn id="23" dur="10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85"/>
                                        </p:tgtEl>
                                        <p:attrNameLst>
                                          <p:attrName>style.visibility</p:attrName>
                                        </p:attrNameLst>
                                      </p:cBhvr>
                                      <p:to>
                                        <p:strVal val="visible"/>
                                      </p:to>
                                    </p:set>
                                    <p:anim calcmode="lin" valueType="num">
                                      <p:cBhvr>
                                        <p:cTn id="28" dur="3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29" dur="300" fill="hold"/>
                                        <p:tgtEl>
                                          <p:spTgt spid="85"/>
                                        </p:tgtEl>
                                        <p:attrNameLst>
                                          <p:attrName>ppt_y</p:attrName>
                                        </p:attrNameLst>
                                      </p:cBhvr>
                                      <p:tavLst>
                                        <p:tav tm="0">
                                          <p:val>
                                            <p:strVal val="#ppt_y"/>
                                          </p:val>
                                        </p:tav>
                                        <p:tav tm="100000">
                                          <p:val>
                                            <p:strVal val="#ppt_y"/>
                                          </p:val>
                                        </p:tav>
                                      </p:tavLst>
                                    </p:anim>
                                    <p:anim calcmode="lin" valueType="num">
                                      <p:cBhvr>
                                        <p:cTn id="30" dur="3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31" dur="3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300" tmFilter="0,0; .5, 1; 1, 1"/>
                                        <p:tgtEl>
                                          <p:spTgt spid="8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par>
                                <p:cTn id="38" presetID="9" presetClass="entr" presetSubtype="0" fill="hold" grpId="1"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cTn>
                              </p:par>
                              <p:par>
                                <p:cTn id="41" presetID="9"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dissolv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dissolve">
                                      <p:cBhvr>
                                        <p:cTn id="52" dur="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2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edge">
                                      <p:cBhvr>
                                        <p:cTn id="57" dur="2000"/>
                                        <p:tgtEl>
                                          <p:spTgt spid="22"/>
                                        </p:tgtEl>
                                      </p:cBhvr>
                                    </p:animEffect>
                                  </p:childTnLst>
                                </p:cTn>
                              </p:par>
                            </p:childTnLst>
                          </p:cTn>
                        </p:par>
                        <p:par>
                          <p:cTn id="58" fill="hold">
                            <p:stCondLst>
                              <p:cond delay="2000"/>
                            </p:stCondLst>
                            <p:childTnLst>
                              <p:par>
                                <p:cTn id="59" presetID="9" presetClass="entr" presetSubtype="0" fill="hold" grpId="0" nodeType="after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dissolve">
                                      <p:cBhvr>
                                        <p:cTn id="61" dur="500"/>
                                        <p:tgtEl>
                                          <p:spTgt spid="102"/>
                                        </p:tgtEl>
                                      </p:cBhvr>
                                    </p:animEffect>
                                  </p:childTnLst>
                                </p:cTn>
                              </p:par>
                              <p:par>
                                <p:cTn id="62" presetID="1" presetClass="exit" presetSubtype="0" fill="hold"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1000" fill="hold"/>
                                        <p:tgtEl>
                                          <p:spTgt spid="12"/>
                                        </p:tgtEl>
                                        <p:attrNameLst>
                                          <p:attrName>ppt_w</p:attrName>
                                        </p:attrNameLst>
                                      </p:cBhvr>
                                      <p:tavLst>
                                        <p:tav tm="0">
                                          <p:val>
                                            <p:strVal val="#ppt_w*0.70"/>
                                          </p:val>
                                        </p:tav>
                                        <p:tav tm="100000">
                                          <p:val>
                                            <p:strVal val="#ppt_w"/>
                                          </p:val>
                                        </p:tav>
                                      </p:tavLst>
                                    </p:anim>
                                    <p:anim calcmode="lin" valueType="num">
                                      <p:cBhvr>
                                        <p:cTn id="69" dur="1000" fill="hold"/>
                                        <p:tgtEl>
                                          <p:spTgt spid="12"/>
                                        </p:tgtEl>
                                        <p:attrNameLst>
                                          <p:attrName>ppt_h</p:attrName>
                                        </p:attrNameLst>
                                      </p:cBhvr>
                                      <p:tavLst>
                                        <p:tav tm="0">
                                          <p:val>
                                            <p:strVal val="#ppt_h"/>
                                          </p:val>
                                        </p:tav>
                                        <p:tav tm="100000">
                                          <p:val>
                                            <p:strVal val="#ppt_h"/>
                                          </p:val>
                                        </p:tav>
                                      </p:tavLst>
                                    </p:anim>
                                    <p:animEffect transition="in" filter="fade">
                                      <p:cBhvr>
                                        <p:cTn id="70" dur="1000"/>
                                        <p:tgtEl>
                                          <p:spTgt spid="12"/>
                                        </p:tgtEl>
                                      </p:cBhvr>
                                    </p:animEffect>
                                  </p:childTnLst>
                                </p:cTn>
                              </p:par>
                            </p:childTnLst>
                          </p:cTn>
                        </p:par>
                        <p:par>
                          <p:cTn id="71" fill="hold">
                            <p:stCondLst>
                              <p:cond delay="1000"/>
                            </p:stCondLst>
                            <p:childTnLst>
                              <p:par>
                                <p:cTn id="72" presetID="9" presetClass="entr" presetSubtype="0" fill="hold" grpId="0" nodeType="afterEffect">
                                  <p:stCondLst>
                                    <p:cond delay="0"/>
                                  </p:stCondLst>
                                  <p:childTnLst>
                                    <p:set>
                                      <p:cBhvr>
                                        <p:cTn id="73" dur="1" fill="hold">
                                          <p:stCondLst>
                                            <p:cond delay="0"/>
                                          </p:stCondLst>
                                        </p:cTn>
                                        <p:tgtEl>
                                          <p:spTgt spid="101"/>
                                        </p:tgtEl>
                                        <p:attrNameLst>
                                          <p:attrName>style.visibility</p:attrName>
                                        </p:attrNameLst>
                                      </p:cBhvr>
                                      <p:to>
                                        <p:strVal val="visible"/>
                                      </p:to>
                                    </p:set>
                                    <p:animEffect transition="in" filter="dissolve">
                                      <p:cBhvr>
                                        <p:cTn id="74" dur="1000"/>
                                        <p:tgtEl>
                                          <p:spTgt spid="101"/>
                                        </p:tgtEl>
                                      </p:cBhvr>
                                    </p:animEffect>
                                  </p:childTnLst>
                                </p:cTn>
                              </p:par>
                            </p:childTnLst>
                          </p:cTn>
                        </p:par>
                        <p:par>
                          <p:cTn id="75" fill="hold">
                            <p:stCondLst>
                              <p:cond delay="2000"/>
                            </p:stCondLst>
                            <p:childTnLst>
                              <p:par>
                                <p:cTn id="76" presetID="42" presetClass="path" presetSubtype="0" accel="50000" decel="50000" fill="hold" nodeType="afterEffect">
                                  <p:stCondLst>
                                    <p:cond delay="0"/>
                                  </p:stCondLst>
                                  <p:childTnLst>
                                    <p:animMotion origin="layout" path="M -0.00286 -0.00485 L 0.37031 -0.00322 " pathEditMode="fixed" rAng="0" ptsTypes="AA">
                                      <p:cBhvr>
                                        <p:cTn id="77" dur="1000" fill="hold"/>
                                        <p:tgtEl>
                                          <p:spTgt spid="22"/>
                                        </p:tgtEl>
                                        <p:attrNameLst>
                                          <p:attrName>ppt_x</p:attrName>
                                          <p:attrName>ppt_y</p:attrName>
                                        </p:attrNameLst>
                                      </p:cBhvr>
                                      <p:rCtr x="18659" y="69"/>
                                    </p:animMotion>
                                  </p:childTnLst>
                                </p:cTn>
                              </p:par>
                            </p:childTnLst>
                          </p:cTn>
                        </p:par>
                        <p:par>
                          <p:cTn id="78" fill="hold">
                            <p:stCondLst>
                              <p:cond delay="3000"/>
                            </p:stCondLst>
                            <p:childTnLst>
                              <p:par>
                                <p:cTn id="79" presetID="1" presetClass="exit"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dissolve">
                                      <p:cBhvr>
                                        <p:cTn id="85" dur="10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48">
                                            <p:txEl>
                                              <p:pRg st="0" end="0"/>
                                            </p:txEl>
                                          </p:spTgt>
                                        </p:tgtEl>
                                        <p:attrNameLst>
                                          <p:attrName>style.visibility</p:attrName>
                                        </p:attrNameLst>
                                      </p:cBhvr>
                                      <p:to>
                                        <p:strVal val="visible"/>
                                      </p:to>
                                    </p:set>
                                    <p:animEffect transition="in" filter="dissolve">
                                      <p:cBhvr>
                                        <p:cTn id="90"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99" grpId="0"/>
      <p:bldP spid="101" grpId="0"/>
      <p:bldP spid="102" grpId="0"/>
      <p:bldP spid="10" grpId="0"/>
      <p:bldP spid="10" grpId="1"/>
      <p:bldP spid="28" grpId="0"/>
      <p:bldP spid="43" grpId="0"/>
      <p:bldP spid="44" grpId="0" animBg="1"/>
      <p:bldP spid="45" grpId="0" animBg="1"/>
      <p:bldP spid="46"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FA3D86-B161-AC4A-9AD2-96E0593F64AB}"/>
              </a:ext>
            </a:extLst>
          </p:cNvPr>
          <p:cNvSpPr/>
          <p:nvPr/>
        </p:nvSpPr>
        <p:spPr>
          <a:xfrm>
            <a:off x="8804283" y="-952"/>
            <a:ext cx="3449885" cy="6858000"/>
          </a:xfrm>
          <a:prstGeom prst="rect">
            <a:avLst/>
          </a:prstGeom>
          <a:solidFill>
            <a:schemeClr val="tx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85" name="Title 2">
            <a:extLst>
              <a:ext uri="{FF2B5EF4-FFF2-40B4-BE49-F238E27FC236}">
                <a16:creationId xmlns:a16="http://schemas.microsoft.com/office/drawing/2014/main" id="{F7934F05-CA7C-894B-B866-1188E070DD9C}"/>
              </a:ext>
            </a:extLst>
          </p:cNvPr>
          <p:cNvSpPr txBox="1">
            <a:spLocks/>
          </p:cNvSpPr>
          <p:nvPr/>
        </p:nvSpPr>
        <p:spPr>
          <a:xfrm>
            <a:off x="0" y="186180"/>
            <a:ext cx="8742116" cy="606418"/>
          </a:xfrm>
          <a:prstGeom prst="rect">
            <a:avLst/>
          </a:prstGeom>
        </p:spPr>
        <p:txBody>
          <a:bodyPr vert="horz" lIns="91440" tIns="45720" rIns="91440" bIns="45720" rtlCol="0" anchor="t">
            <a:noAutofit/>
          </a:bodyPr>
          <a:lstStyle>
            <a:lvl1pPr algn="ctr" defTabSz="457200" rtl="0" eaLnBrk="1" latinLnBrk="0" hangingPunct="1">
              <a:lnSpc>
                <a:spcPct val="80000"/>
              </a:lnSpc>
              <a:spcBef>
                <a:spcPct val="0"/>
              </a:spcBef>
              <a:buNone/>
              <a:defRPr sz="2400" b="0" i="0" kern="1200" spc="0" baseline="0">
                <a:solidFill>
                  <a:schemeClr val="tx1"/>
                </a:solidFill>
                <a:latin typeface="Roboto Light" panose="02000000000000000000" pitchFamily="2" charset="0"/>
                <a:ea typeface="+mj-ea"/>
                <a:cs typeface="Calibri Light"/>
              </a:defRPr>
            </a:lvl1p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n-lt"/>
                <a:ea typeface="+mj-ea"/>
                <a:cs typeface="Calibri Light"/>
              </a:rPr>
              <a:t>With data-centric zero-trust, management is simple</a:t>
            </a:r>
          </a:p>
        </p:txBody>
      </p:sp>
      <p:sp>
        <p:nvSpPr>
          <p:cNvPr id="99" name="TextBox 98">
            <a:extLst>
              <a:ext uri="{FF2B5EF4-FFF2-40B4-BE49-F238E27FC236}">
                <a16:creationId xmlns:a16="http://schemas.microsoft.com/office/drawing/2014/main" id="{9593939A-DE0C-D94D-BBAE-FA51527C8A55}"/>
              </a:ext>
            </a:extLst>
          </p:cNvPr>
          <p:cNvSpPr txBox="1"/>
          <p:nvPr/>
        </p:nvSpPr>
        <p:spPr>
          <a:xfrm>
            <a:off x="8804284" y="798624"/>
            <a:ext cx="34498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ea typeface="Roboto Medium" panose="02000000000000000000" pitchFamily="2" charset="0"/>
                <a:cs typeface="+mn-cs"/>
              </a:rPr>
              <a:t>No notion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ea typeface="Roboto Medium" panose="02000000000000000000" pitchFamily="2" charset="0"/>
                <a:cs typeface="+mn-cs"/>
              </a:rPr>
              <a:t>securing perimeter</a:t>
            </a:r>
          </a:p>
        </p:txBody>
      </p:sp>
      <p:sp>
        <p:nvSpPr>
          <p:cNvPr id="101" name="TextBox 100">
            <a:extLst>
              <a:ext uri="{FF2B5EF4-FFF2-40B4-BE49-F238E27FC236}">
                <a16:creationId xmlns:a16="http://schemas.microsoft.com/office/drawing/2014/main" id="{ADE7951B-7B70-7F40-984C-E514172E814F}"/>
              </a:ext>
            </a:extLst>
          </p:cNvPr>
          <p:cNvSpPr txBox="1"/>
          <p:nvPr/>
        </p:nvSpPr>
        <p:spPr>
          <a:xfrm>
            <a:off x="9133080" y="4410672"/>
            <a:ext cx="279228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ea typeface="Roboto Medium" panose="02000000000000000000" pitchFamily="2" charset="0"/>
                <a:cs typeface="+mn-cs"/>
              </a:rPr>
              <a:t>Network breach does not equate data breach</a:t>
            </a:r>
          </a:p>
        </p:txBody>
      </p:sp>
      <p:sp>
        <p:nvSpPr>
          <p:cNvPr id="102" name="TextBox 101">
            <a:extLst>
              <a:ext uri="{FF2B5EF4-FFF2-40B4-BE49-F238E27FC236}">
                <a16:creationId xmlns:a16="http://schemas.microsoft.com/office/drawing/2014/main" id="{C7CC5C47-D57B-D74F-9382-B1057A2B75CA}"/>
              </a:ext>
            </a:extLst>
          </p:cNvPr>
          <p:cNvSpPr txBox="1"/>
          <p:nvPr/>
        </p:nvSpPr>
        <p:spPr>
          <a:xfrm>
            <a:off x="8804284" y="2696982"/>
            <a:ext cx="34498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ea typeface="Roboto Medium" panose="02000000000000000000" pitchFamily="2" charset="0"/>
                <a:cs typeface="+mn-cs"/>
              </a:rPr>
              <a:t>Making data its own security boundary</a:t>
            </a:r>
          </a:p>
        </p:txBody>
      </p:sp>
      <p:sp>
        <p:nvSpPr>
          <p:cNvPr id="37" name="Oval 36">
            <a:extLst>
              <a:ext uri="{FF2B5EF4-FFF2-40B4-BE49-F238E27FC236}">
                <a16:creationId xmlns:a16="http://schemas.microsoft.com/office/drawing/2014/main" id="{4C87B3A4-B870-F3F9-42C8-F4F4AA722EDB}"/>
              </a:ext>
            </a:extLst>
          </p:cNvPr>
          <p:cNvSpPr/>
          <p:nvPr/>
        </p:nvSpPr>
        <p:spPr>
          <a:xfrm>
            <a:off x="4089639" y="2838202"/>
            <a:ext cx="756110" cy="7336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4D88E907-25A6-2D68-7F3E-CA8FC0D90790}"/>
              </a:ext>
            </a:extLst>
          </p:cNvPr>
          <p:cNvSpPr/>
          <p:nvPr/>
        </p:nvSpPr>
        <p:spPr>
          <a:xfrm>
            <a:off x="3728811" y="2172047"/>
            <a:ext cx="1506833" cy="148324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5567FD89-7566-82AE-4DEB-A6EF211FAC70}"/>
              </a:ext>
            </a:extLst>
          </p:cNvPr>
          <p:cNvSpPr txBox="1"/>
          <p:nvPr/>
        </p:nvSpPr>
        <p:spPr>
          <a:xfrm>
            <a:off x="4013603" y="2502241"/>
            <a:ext cx="904415" cy="338554"/>
          </a:xfrm>
          <a:prstGeom prst="rect">
            <a:avLst/>
          </a:prstGeom>
          <a:noFill/>
        </p:spPr>
        <p:txBody>
          <a:bodyPr wrap="none" rtlCol="0">
            <a:spAutoFit/>
          </a:bodyPr>
          <a:lstStyle/>
          <a:p>
            <a:r>
              <a:rPr lang="en-US" sz="1600" dirty="0"/>
              <a:t>storage</a:t>
            </a:r>
          </a:p>
        </p:txBody>
      </p:sp>
      <p:sp>
        <p:nvSpPr>
          <p:cNvPr id="40" name="TextBox 39">
            <a:extLst>
              <a:ext uri="{FF2B5EF4-FFF2-40B4-BE49-F238E27FC236}">
                <a16:creationId xmlns:a16="http://schemas.microsoft.com/office/drawing/2014/main" id="{08FC735C-9D1D-189D-6A44-B8411652240B}"/>
              </a:ext>
            </a:extLst>
          </p:cNvPr>
          <p:cNvSpPr txBox="1"/>
          <p:nvPr/>
        </p:nvSpPr>
        <p:spPr>
          <a:xfrm>
            <a:off x="3832017" y="1859997"/>
            <a:ext cx="1242648" cy="338554"/>
          </a:xfrm>
          <a:prstGeom prst="rect">
            <a:avLst/>
          </a:prstGeom>
          <a:noFill/>
        </p:spPr>
        <p:txBody>
          <a:bodyPr wrap="none" rtlCol="0">
            <a:spAutoFit/>
          </a:bodyPr>
          <a:lstStyle/>
          <a:p>
            <a:r>
              <a:rPr lang="en-US" sz="1600" dirty="0"/>
              <a:t>application</a:t>
            </a:r>
          </a:p>
        </p:txBody>
      </p:sp>
      <p:sp>
        <p:nvSpPr>
          <p:cNvPr id="41" name="Oval 40">
            <a:extLst>
              <a:ext uri="{FF2B5EF4-FFF2-40B4-BE49-F238E27FC236}">
                <a16:creationId xmlns:a16="http://schemas.microsoft.com/office/drawing/2014/main" id="{A330362E-9864-8CF9-55FA-A2102F8226B3}"/>
              </a:ext>
            </a:extLst>
          </p:cNvPr>
          <p:cNvSpPr/>
          <p:nvPr/>
        </p:nvSpPr>
        <p:spPr>
          <a:xfrm>
            <a:off x="3375923" y="1630383"/>
            <a:ext cx="2181688" cy="211107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BE62AACD-F2D1-5ED8-905A-0C8D06E63102}"/>
              </a:ext>
            </a:extLst>
          </p:cNvPr>
          <p:cNvSpPr txBox="1"/>
          <p:nvPr/>
        </p:nvSpPr>
        <p:spPr>
          <a:xfrm>
            <a:off x="3921923" y="1295850"/>
            <a:ext cx="1006766" cy="338554"/>
          </a:xfrm>
          <a:prstGeom prst="rect">
            <a:avLst/>
          </a:prstGeom>
          <a:noFill/>
        </p:spPr>
        <p:txBody>
          <a:bodyPr wrap="square" rtlCol="0">
            <a:spAutoFit/>
          </a:bodyPr>
          <a:lstStyle/>
          <a:p>
            <a:r>
              <a:rPr lang="en-US" sz="1600" dirty="0"/>
              <a:t>network</a:t>
            </a:r>
          </a:p>
        </p:txBody>
      </p:sp>
      <p:sp>
        <p:nvSpPr>
          <p:cNvPr id="43" name="TextBox 42">
            <a:extLst>
              <a:ext uri="{FF2B5EF4-FFF2-40B4-BE49-F238E27FC236}">
                <a16:creationId xmlns:a16="http://schemas.microsoft.com/office/drawing/2014/main" id="{BFFA9A5A-746A-67E3-6E8F-283870F1BEA6}"/>
              </a:ext>
            </a:extLst>
          </p:cNvPr>
          <p:cNvSpPr txBox="1"/>
          <p:nvPr/>
        </p:nvSpPr>
        <p:spPr>
          <a:xfrm>
            <a:off x="4158895" y="3043741"/>
            <a:ext cx="614271" cy="338554"/>
          </a:xfrm>
          <a:prstGeom prst="rect">
            <a:avLst/>
          </a:prstGeom>
          <a:noFill/>
        </p:spPr>
        <p:txBody>
          <a:bodyPr wrap="none" rtlCol="0">
            <a:spAutoFit/>
          </a:bodyPr>
          <a:lstStyle/>
          <a:p>
            <a:r>
              <a:rPr lang="en-US" sz="1600" dirty="0"/>
              <a:t>data</a:t>
            </a:r>
          </a:p>
        </p:txBody>
      </p:sp>
      <p:sp>
        <p:nvSpPr>
          <p:cNvPr id="44" name="Oval 43">
            <a:extLst>
              <a:ext uri="{FF2B5EF4-FFF2-40B4-BE49-F238E27FC236}">
                <a16:creationId xmlns:a16="http://schemas.microsoft.com/office/drawing/2014/main" id="{B91921F2-4137-57F8-A827-BDBB9144E9B8}"/>
              </a:ext>
            </a:extLst>
          </p:cNvPr>
          <p:cNvSpPr/>
          <p:nvPr/>
        </p:nvSpPr>
        <p:spPr>
          <a:xfrm>
            <a:off x="3376666" y="1627456"/>
            <a:ext cx="2181688" cy="211107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72EA771A-D7D4-881B-0FC5-F6A8032FF32F}"/>
              </a:ext>
            </a:extLst>
          </p:cNvPr>
          <p:cNvSpPr/>
          <p:nvPr/>
        </p:nvSpPr>
        <p:spPr>
          <a:xfrm>
            <a:off x="3712395" y="2155637"/>
            <a:ext cx="1506833" cy="148324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8F72B2F4-05CD-B2C0-4D46-E4A0E3F8360E}"/>
              </a:ext>
            </a:extLst>
          </p:cNvPr>
          <p:cNvSpPr/>
          <p:nvPr/>
        </p:nvSpPr>
        <p:spPr>
          <a:xfrm>
            <a:off x="4101758" y="2821792"/>
            <a:ext cx="756110" cy="73366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4B79F181-4E5F-5C80-49E3-72E0DFF420A7}"/>
              </a:ext>
            </a:extLst>
          </p:cNvPr>
          <p:cNvSpPr txBox="1"/>
          <p:nvPr/>
        </p:nvSpPr>
        <p:spPr>
          <a:xfrm>
            <a:off x="4088944" y="3007323"/>
            <a:ext cx="753732" cy="400110"/>
          </a:xfrm>
          <a:prstGeom prst="rect">
            <a:avLst/>
          </a:prstGeom>
          <a:noFill/>
        </p:spPr>
        <p:txBody>
          <a:bodyPr wrap="none" rtlCol="0">
            <a:spAutoFit/>
          </a:bodyPr>
          <a:lstStyle/>
          <a:p>
            <a:r>
              <a:rPr lang="en-US" sz="2000" b="1" dirty="0"/>
              <a:t>data</a:t>
            </a:r>
          </a:p>
        </p:txBody>
      </p:sp>
      <p:sp>
        <p:nvSpPr>
          <p:cNvPr id="6" name="TextBox 5">
            <a:extLst>
              <a:ext uri="{FF2B5EF4-FFF2-40B4-BE49-F238E27FC236}">
                <a16:creationId xmlns:a16="http://schemas.microsoft.com/office/drawing/2014/main" id="{B3151F84-4928-E023-DAF1-6263D30ED86A}"/>
              </a:ext>
            </a:extLst>
          </p:cNvPr>
          <p:cNvSpPr txBox="1"/>
          <p:nvPr/>
        </p:nvSpPr>
        <p:spPr>
          <a:xfrm>
            <a:off x="343998" y="4410673"/>
            <a:ext cx="3757760" cy="1200329"/>
          </a:xfrm>
          <a:prstGeom prst="rect">
            <a:avLst/>
          </a:prstGeom>
          <a:noFill/>
        </p:spPr>
        <p:txBody>
          <a:bodyPr wrap="none" rtlCol="0">
            <a:spAutoFit/>
          </a:bodyPr>
          <a:lstStyle/>
          <a:p>
            <a:r>
              <a:rPr lang="en-US" b="1" dirty="0"/>
              <a:t>Perimeter centric</a:t>
            </a:r>
          </a:p>
          <a:p>
            <a:pPr marL="285750" indent="-285750">
              <a:buFont typeface="Arial" panose="020B0604020202020204" pitchFamily="34" charset="0"/>
              <a:buChar char="•"/>
            </a:pPr>
            <a:r>
              <a:rPr lang="en-US" dirty="0"/>
              <a:t>IT managed</a:t>
            </a:r>
          </a:p>
          <a:p>
            <a:pPr marL="285750" indent="-285750">
              <a:buFont typeface="Arial" panose="020B0604020202020204" pitchFamily="34" charset="0"/>
              <a:buChar char="•"/>
            </a:pPr>
            <a:r>
              <a:rPr lang="en-US" dirty="0"/>
              <a:t>Setting the perimeter</a:t>
            </a:r>
          </a:p>
          <a:p>
            <a:pPr marL="285750" indent="-285750">
              <a:buFont typeface="Arial" panose="020B0604020202020204" pitchFamily="34" charset="0"/>
              <a:buChar char="•"/>
            </a:pPr>
            <a:r>
              <a:rPr lang="en-US" dirty="0"/>
              <a:t>Perimeter is the attack surface</a:t>
            </a:r>
          </a:p>
        </p:txBody>
      </p:sp>
      <p:sp>
        <p:nvSpPr>
          <p:cNvPr id="30" name="TextBox 29">
            <a:extLst>
              <a:ext uri="{FF2B5EF4-FFF2-40B4-BE49-F238E27FC236}">
                <a16:creationId xmlns:a16="http://schemas.microsoft.com/office/drawing/2014/main" id="{8B2D40C6-1359-1F10-B4DB-CD6D1E004105}"/>
              </a:ext>
            </a:extLst>
          </p:cNvPr>
          <p:cNvSpPr txBox="1"/>
          <p:nvPr/>
        </p:nvSpPr>
        <p:spPr>
          <a:xfrm>
            <a:off x="4821122" y="4410673"/>
            <a:ext cx="3449885" cy="1477328"/>
          </a:xfrm>
          <a:prstGeom prst="rect">
            <a:avLst/>
          </a:prstGeom>
          <a:noFill/>
        </p:spPr>
        <p:txBody>
          <a:bodyPr wrap="square" rtlCol="0">
            <a:spAutoFit/>
          </a:bodyPr>
          <a:lstStyle/>
          <a:p>
            <a:r>
              <a:rPr lang="en-US" b="1" dirty="0"/>
              <a:t>Data centric</a:t>
            </a:r>
          </a:p>
          <a:p>
            <a:pPr marL="285750" indent="-285750">
              <a:buFont typeface="Arial" panose="020B0604020202020204" pitchFamily="34" charset="0"/>
              <a:buChar char="•"/>
            </a:pPr>
            <a:r>
              <a:rPr lang="en-US" dirty="0"/>
              <a:t>User managed</a:t>
            </a:r>
          </a:p>
          <a:p>
            <a:pPr marL="285750" indent="-285750">
              <a:buFont typeface="Arial" panose="020B0604020202020204" pitchFamily="34" charset="0"/>
              <a:buChar char="•"/>
            </a:pPr>
            <a:r>
              <a:rPr lang="en-US" dirty="0"/>
              <a:t>Focus on files/folders</a:t>
            </a:r>
          </a:p>
          <a:p>
            <a:pPr marL="285750" indent="-285750">
              <a:buFont typeface="Arial" panose="020B0604020202020204" pitchFamily="34" charset="0"/>
              <a:buChar char="•"/>
            </a:pPr>
            <a:r>
              <a:rPr lang="en-US" dirty="0"/>
              <a:t>Universal across applications and stores</a:t>
            </a:r>
          </a:p>
        </p:txBody>
      </p:sp>
    </p:spTree>
    <p:extLst>
      <p:ext uri="{BB962C8B-B14F-4D97-AF65-F5344CB8AC3E}">
        <p14:creationId xmlns:p14="http://schemas.microsoft.com/office/powerpoint/2010/main" val="100513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45"/>
                                        </p:tgtEl>
                                      </p:cBhvr>
                                    </p:animEffect>
                                    <p:set>
                                      <p:cBhvr>
                                        <p:cTn id="10" dur="1" fill="hold">
                                          <p:stCondLst>
                                            <p:cond delay="499"/>
                                          </p:stCondLst>
                                        </p:cTn>
                                        <p:tgtEl>
                                          <p:spTgt spid="45"/>
                                        </p:tgtEl>
                                        <p:attrNameLst>
                                          <p:attrName>style.visibility</p:attrName>
                                        </p:attrNameLst>
                                      </p:cBhvr>
                                      <p:to>
                                        <p:strVal val="hidden"/>
                                      </p:to>
                                    </p:set>
                                  </p:childTnLst>
                                </p:cTn>
                              </p:par>
                            </p:childTnLst>
                          </p:cTn>
                        </p:par>
                        <p:par>
                          <p:cTn id="11" fill="hold">
                            <p:stCondLst>
                              <p:cond delay="500"/>
                            </p:stCondLst>
                            <p:childTnLst>
                              <p:par>
                                <p:cTn id="12" presetID="9" presetClass="exit" presetSubtype="0" fill="hold" grpId="0" nodeType="afterEffect">
                                  <p:stCondLst>
                                    <p:cond delay="0"/>
                                  </p:stCondLst>
                                  <p:childTnLst>
                                    <p:animEffect transition="out" filter="dissolve">
                                      <p:cBhvr>
                                        <p:cTn id="13" dur="1000"/>
                                        <p:tgtEl>
                                          <p:spTgt spid="46"/>
                                        </p:tgtEl>
                                      </p:cBhvr>
                                    </p:animEffect>
                                    <p:set>
                                      <p:cBhvr>
                                        <p:cTn id="14" dur="1" fill="hold">
                                          <p:stCondLst>
                                            <p:cond delay="999"/>
                                          </p:stCondLst>
                                        </p:cTn>
                                        <p:tgtEl>
                                          <p:spTgt spid="46"/>
                                        </p:tgtEl>
                                        <p:attrNameLst>
                                          <p:attrName>style.visibility</p:attrName>
                                        </p:attrNameLst>
                                      </p:cBhvr>
                                      <p:to>
                                        <p:strVal val="hidden"/>
                                      </p:to>
                                    </p:set>
                                  </p:childTnLst>
                                </p:cTn>
                              </p:par>
                            </p:childTnLst>
                          </p:cTn>
                        </p:par>
                        <p:par>
                          <p:cTn id="15" fill="hold">
                            <p:stCondLst>
                              <p:cond delay="1500"/>
                            </p:stCondLst>
                            <p:childTnLst>
                              <p:par>
                                <p:cTn id="16" presetID="9" presetClass="exit" presetSubtype="0" fill="hold" grpId="0" nodeType="afterEffect">
                                  <p:stCondLst>
                                    <p:cond delay="500"/>
                                  </p:stCondLst>
                                  <p:childTnLst>
                                    <p:animEffect transition="out" filter="dissolve">
                                      <p:cBhvr>
                                        <p:cTn id="17" dur="500"/>
                                        <p:tgtEl>
                                          <p:spTgt spid="43"/>
                                        </p:tgtEl>
                                      </p:cBhvr>
                                    </p:animEffect>
                                    <p:set>
                                      <p:cBhvr>
                                        <p:cTn id="18" dur="1" fill="hold">
                                          <p:stCondLst>
                                            <p:cond delay="499"/>
                                          </p:stCondLst>
                                        </p:cTn>
                                        <p:tgtEl>
                                          <p:spTgt spid="43"/>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dissolve">
                                      <p:cBhvr>
                                        <p:cTn id="21" dur="1000"/>
                                        <p:tgtEl>
                                          <p:spTgt spid="47"/>
                                        </p:tgtEl>
                                      </p:cBhvr>
                                    </p:animEffect>
                                  </p:childTnLst>
                                </p:cTn>
                              </p:par>
                            </p:childTnLst>
                          </p:cTn>
                        </p:par>
                        <p:par>
                          <p:cTn id="22" fill="hold">
                            <p:stCondLst>
                              <p:cond delay="2500"/>
                            </p:stCondLst>
                            <p:childTnLst>
                              <p:par>
                                <p:cTn id="23" presetID="9" presetClass="entr" presetSubtype="0" fill="hold" grpId="0" nodeType="after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dissolv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45" grpId="0" animBg="1"/>
      <p:bldP spid="46" grpId="0" animBg="1"/>
      <p:bldP spid="47" grpId="0"/>
      <p:bldP spid="6"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31FBF6-7915-6044-BF83-C889DA28FE58}"/>
              </a:ext>
            </a:extLst>
          </p:cNvPr>
          <p:cNvSpPr txBox="1"/>
          <p:nvPr/>
        </p:nvSpPr>
        <p:spPr>
          <a:xfrm>
            <a:off x="676213" y="297261"/>
            <a:ext cx="4213013" cy="523220"/>
          </a:xfrm>
          <a:prstGeom prst="rect">
            <a:avLst/>
          </a:prstGeom>
          <a:noFill/>
        </p:spPr>
        <p:txBody>
          <a:bodyPr wrap="none" rtlCol="0">
            <a:spAutoFit/>
          </a:bodyPr>
          <a:lstStyle/>
          <a:p>
            <a:r>
              <a:rPr lang="en-US" sz="2800" b="1" dirty="0">
                <a:latin typeface="+mj-lt"/>
                <a:cs typeface="Calibri Light" panose="020F0302020204030204" pitchFamily="34" charset="0"/>
              </a:rPr>
              <a:t>Data-centric zero trust</a:t>
            </a:r>
          </a:p>
        </p:txBody>
      </p:sp>
      <p:sp>
        <p:nvSpPr>
          <p:cNvPr id="9" name="TextBox 8">
            <a:extLst>
              <a:ext uri="{FF2B5EF4-FFF2-40B4-BE49-F238E27FC236}">
                <a16:creationId xmlns:a16="http://schemas.microsoft.com/office/drawing/2014/main" id="{412CF362-6017-384F-ACB7-DDD242B727A5}"/>
              </a:ext>
            </a:extLst>
          </p:cNvPr>
          <p:cNvSpPr txBox="1"/>
          <p:nvPr/>
        </p:nvSpPr>
        <p:spPr>
          <a:xfrm>
            <a:off x="5239722" y="1474788"/>
            <a:ext cx="1712552" cy="523220"/>
          </a:xfrm>
          <a:prstGeom prst="rect">
            <a:avLst/>
          </a:prstGeom>
          <a:noFill/>
        </p:spPr>
        <p:txBody>
          <a:bodyPr wrap="square" rtlCol="0">
            <a:spAutoFit/>
          </a:bodyPr>
          <a:lstStyle/>
          <a:p>
            <a:r>
              <a:rPr lang="en-US" sz="2800" b="1" dirty="0">
                <a:solidFill>
                  <a:schemeClr val="tx2"/>
                </a:solidFill>
              </a:rPr>
              <a:t>Access</a:t>
            </a:r>
            <a:r>
              <a:rPr lang="en-US" sz="2800" dirty="0">
                <a:solidFill>
                  <a:schemeClr val="tx2"/>
                </a:solidFill>
              </a:rPr>
              <a:t> </a:t>
            </a:r>
          </a:p>
        </p:txBody>
      </p:sp>
      <p:sp>
        <p:nvSpPr>
          <p:cNvPr id="10" name="TextBox 9">
            <a:extLst>
              <a:ext uri="{FF2B5EF4-FFF2-40B4-BE49-F238E27FC236}">
                <a16:creationId xmlns:a16="http://schemas.microsoft.com/office/drawing/2014/main" id="{B8E1275C-66DF-8B4E-A188-90493531906D}"/>
              </a:ext>
            </a:extLst>
          </p:cNvPr>
          <p:cNvSpPr txBox="1"/>
          <p:nvPr/>
        </p:nvSpPr>
        <p:spPr>
          <a:xfrm>
            <a:off x="1583351" y="2967335"/>
            <a:ext cx="2649982" cy="461665"/>
          </a:xfrm>
          <a:prstGeom prst="rect">
            <a:avLst/>
          </a:prstGeom>
          <a:noFill/>
        </p:spPr>
        <p:txBody>
          <a:bodyPr wrap="square" rtlCol="0">
            <a:spAutoFit/>
          </a:bodyPr>
          <a:lstStyle/>
          <a:p>
            <a:r>
              <a:rPr lang="en-US" sz="2400" b="1" dirty="0">
                <a:solidFill>
                  <a:schemeClr val="tx2"/>
                </a:solidFill>
              </a:rPr>
              <a:t>Authentication</a:t>
            </a:r>
            <a:endParaRPr lang="en-US" sz="2400" dirty="0"/>
          </a:p>
        </p:txBody>
      </p:sp>
      <p:sp>
        <p:nvSpPr>
          <p:cNvPr id="7" name="TextBox 6">
            <a:extLst>
              <a:ext uri="{FF2B5EF4-FFF2-40B4-BE49-F238E27FC236}">
                <a16:creationId xmlns:a16="http://schemas.microsoft.com/office/drawing/2014/main" id="{4569C9B5-4A38-505F-497B-DC273AB91501}"/>
              </a:ext>
            </a:extLst>
          </p:cNvPr>
          <p:cNvSpPr txBox="1"/>
          <p:nvPr/>
        </p:nvSpPr>
        <p:spPr>
          <a:xfrm>
            <a:off x="4933969" y="2967335"/>
            <a:ext cx="2324059" cy="461665"/>
          </a:xfrm>
          <a:prstGeom prst="rect">
            <a:avLst/>
          </a:prstGeom>
          <a:noFill/>
        </p:spPr>
        <p:txBody>
          <a:bodyPr wrap="square" rtlCol="0">
            <a:spAutoFit/>
          </a:bodyPr>
          <a:lstStyle/>
          <a:p>
            <a:r>
              <a:rPr lang="en-US" sz="2400" b="1" dirty="0">
                <a:solidFill>
                  <a:schemeClr val="tx2"/>
                </a:solidFill>
              </a:rPr>
              <a:t>Authorization</a:t>
            </a:r>
            <a:endParaRPr lang="en-US" sz="2400" dirty="0"/>
          </a:p>
        </p:txBody>
      </p:sp>
      <p:sp>
        <p:nvSpPr>
          <p:cNvPr id="11" name="TextBox 10">
            <a:extLst>
              <a:ext uri="{FF2B5EF4-FFF2-40B4-BE49-F238E27FC236}">
                <a16:creationId xmlns:a16="http://schemas.microsoft.com/office/drawing/2014/main" id="{102DA2F4-DBCB-3D12-6805-FF82B255C1D1}"/>
              </a:ext>
            </a:extLst>
          </p:cNvPr>
          <p:cNvSpPr txBox="1"/>
          <p:nvPr/>
        </p:nvSpPr>
        <p:spPr>
          <a:xfrm>
            <a:off x="7958664" y="2967335"/>
            <a:ext cx="1519810" cy="461665"/>
          </a:xfrm>
          <a:prstGeom prst="rect">
            <a:avLst/>
          </a:prstGeom>
          <a:noFill/>
        </p:spPr>
        <p:txBody>
          <a:bodyPr wrap="square" rtlCol="0">
            <a:spAutoFit/>
          </a:bodyPr>
          <a:lstStyle/>
          <a:p>
            <a:r>
              <a:rPr lang="en-US" sz="2400" b="1" dirty="0">
                <a:solidFill>
                  <a:schemeClr val="tx2"/>
                </a:solidFill>
              </a:rPr>
              <a:t>Visibility</a:t>
            </a:r>
            <a:endParaRPr lang="en-US" sz="2400" dirty="0"/>
          </a:p>
        </p:txBody>
      </p:sp>
      <p:sp>
        <p:nvSpPr>
          <p:cNvPr id="2" name="TextBox 1">
            <a:extLst>
              <a:ext uri="{FF2B5EF4-FFF2-40B4-BE49-F238E27FC236}">
                <a16:creationId xmlns:a16="http://schemas.microsoft.com/office/drawing/2014/main" id="{B757BEFD-F170-2557-D8BC-A928316A31EC}"/>
              </a:ext>
            </a:extLst>
          </p:cNvPr>
          <p:cNvSpPr txBox="1"/>
          <p:nvPr/>
        </p:nvSpPr>
        <p:spPr>
          <a:xfrm>
            <a:off x="3058948" y="4095201"/>
            <a:ext cx="6074099" cy="461665"/>
          </a:xfrm>
          <a:prstGeom prst="rect">
            <a:avLst/>
          </a:prstGeom>
          <a:noFill/>
        </p:spPr>
        <p:txBody>
          <a:bodyPr wrap="none" rtlCol="0">
            <a:spAutoFit/>
          </a:bodyPr>
          <a:lstStyle/>
          <a:p>
            <a:r>
              <a:rPr lang="en-US" sz="2400" dirty="0"/>
              <a:t>How are we going to combine the above?</a:t>
            </a:r>
          </a:p>
        </p:txBody>
      </p:sp>
    </p:spTree>
    <p:extLst>
      <p:ext uri="{BB962C8B-B14F-4D97-AF65-F5344CB8AC3E}">
        <p14:creationId xmlns:p14="http://schemas.microsoft.com/office/powerpoint/2010/main" val="217153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7" grpId="0"/>
      <p:bldP spid="11"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A69344-D700-D241-BDEF-702C5A036779}"/>
              </a:ext>
            </a:extLst>
          </p:cNvPr>
          <p:cNvSpPr txBox="1"/>
          <p:nvPr/>
        </p:nvSpPr>
        <p:spPr>
          <a:xfrm>
            <a:off x="2804358" y="1367926"/>
            <a:ext cx="498855" cy="369332"/>
          </a:xfrm>
          <a:prstGeom prst="rect">
            <a:avLst/>
          </a:prstGeom>
          <a:noFill/>
        </p:spPr>
        <p:txBody>
          <a:bodyPr wrap="none" rtlCol="0">
            <a:spAutoFit/>
          </a:bodyPr>
          <a:lstStyle/>
          <a:p>
            <a:r>
              <a:rPr lang="en-US" dirty="0"/>
              <a:t>file</a:t>
            </a:r>
          </a:p>
        </p:txBody>
      </p:sp>
      <p:sp>
        <p:nvSpPr>
          <p:cNvPr id="5" name="TextBox 4">
            <a:extLst>
              <a:ext uri="{FF2B5EF4-FFF2-40B4-BE49-F238E27FC236}">
                <a16:creationId xmlns:a16="http://schemas.microsoft.com/office/drawing/2014/main" id="{27B3CF86-918F-AA44-8416-83F500158B4A}"/>
              </a:ext>
            </a:extLst>
          </p:cNvPr>
          <p:cNvSpPr txBox="1"/>
          <p:nvPr/>
        </p:nvSpPr>
        <p:spPr>
          <a:xfrm>
            <a:off x="1504002" y="2265112"/>
            <a:ext cx="1300356" cy="369332"/>
          </a:xfrm>
          <a:prstGeom prst="rect">
            <a:avLst/>
          </a:prstGeom>
          <a:noFill/>
        </p:spPr>
        <p:txBody>
          <a:bodyPr wrap="none" rtlCol="0">
            <a:spAutoFit/>
          </a:bodyPr>
          <a:lstStyle/>
          <a:p>
            <a:r>
              <a:rPr lang="en-US" dirty="0"/>
              <a:t>encrypted</a:t>
            </a:r>
          </a:p>
        </p:txBody>
      </p:sp>
      <p:sp>
        <p:nvSpPr>
          <p:cNvPr id="22" name="TextBox 21">
            <a:extLst>
              <a:ext uri="{FF2B5EF4-FFF2-40B4-BE49-F238E27FC236}">
                <a16:creationId xmlns:a16="http://schemas.microsoft.com/office/drawing/2014/main" id="{628EFE8E-BA33-0341-B338-9D5AE3577211}"/>
              </a:ext>
            </a:extLst>
          </p:cNvPr>
          <p:cNvSpPr txBox="1"/>
          <p:nvPr/>
        </p:nvSpPr>
        <p:spPr>
          <a:xfrm>
            <a:off x="3398197" y="2265112"/>
            <a:ext cx="1117614" cy="369332"/>
          </a:xfrm>
          <a:prstGeom prst="rect">
            <a:avLst/>
          </a:prstGeom>
          <a:noFill/>
        </p:spPr>
        <p:txBody>
          <a:bodyPr wrap="none" rtlCol="0">
            <a:spAutoFit/>
          </a:bodyPr>
          <a:lstStyle/>
          <a:p>
            <a:r>
              <a:rPr lang="en-US" dirty="0"/>
              <a:t>plaintext</a:t>
            </a:r>
          </a:p>
        </p:txBody>
      </p:sp>
      <p:sp>
        <p:nvSpPr>
          <p:cNvPr id="11" name="TextBox 10">
            <a:extLst>
              <a:ext uri="{FF2B5EF4-FFF2-40B4-BE49-F238E27FC236}">
                <a16:creationId xmlns:a16="http://schemas.microsoft.com/office/drawing/2014/main" id="{BA6C6202-3A94-BE48-A4C6-8447B283D8F4}"/>
              </a:ext>
            </a:extLst>
          </p:cNvPr>
          <p:cNvSpPr txBox="1"/>
          <p:nvPr/>
        </p:nvSpPr>
        <p:spPr>
          <a:xfrm>
            <a:off x="3383554" y="3098836"/>
            <a:ext cx="5424883" cy="369332"/>
          </a:xfrm>
          <a:prstGeom prst="rect">
            <a:avLst/>
          </a:prstGeom>
          <a:noFill/>
        </p:spPr>
        <p:txBody>
          <a:bodyPr wrap="none" rtlCol="0">
            <a:spAutoFit/>
          </a:bodyPr>
          <a:lstStyle/>
          <a:p>
            <a:r>
              <a:rPr lang="en-US" b="1" dirty="0">
                <a:solidFill>
                  <a:schemeClr val="tx2"/>
                </a:solidFill>
              </a:rPr>
              <a:t>Idea:</a:t>
            </a:r>
            <a:r>
              <a:rPr lang="en-US" dirty="0"/>
              <a:t> Entangle authentication with file encryption</a:t>
            </a:r>
          </a:p>
        </p:txBody>
      </p:sp>
      <p:cxnSp>
        <p:nvCxnSpPr>
          <p:cNvPr id="39" name="Straight Arrow Connector 38">
            <a:extLst>
              <a:ext uri="{FF2B5EF4-FFF2-40B4-BE49-F238E27FC236}">
                <a16:creationId xmlns:a16="http://schemas.microsoft.com/office/drawing/2014/main" id="{46E048D4-254B-4649-8C04-A85860437C2E}"/>
              </a:ext>
            </a:extLst>
          </p:cNvPr>
          <p:cNvCxnSpPr>
            <a:cxnSpLocks/>
          </p:cNvCxnSpPr>
          <p:nvPr/>
        </p:nvCxnSpPr>
        <p:spPr>
          <a:xfrm flipH="1">
            <a:off x="2154753" y="1699225"/>
            <a:ext cx="825864" cy="589637"/>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458526A-236E-D74F-B8CA-9E03D3F25D3F}"/>
              </a:ext>
            </a:extLst>
          </p:cNvPr>
          <p:cNvCxnSpPr>
            <a:cxnSpLocks/>
          </p:cNvCxnSpPr>
          <p:nvPr/>
        </p:nvCxnSpPr>
        <p:spPr>
          <a:xfrm>
            <a:off x="3130026" y="1687350"/>
            <a:ext cx="767603" cy="601512"/>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8C8A37F-A7D1-BA40-9576-30B6A212AE7A}"/>
              </a:ext>
            </a:extLst>
          </p:cNvPr>
          <p:cNvSpPr txBox="1"/>
          <p:nvPr/>
        </p:nvSpPr>
        <p:spPr>
          <a:xfrm>
            <a:off x="8694645" y="1332560"/>
            <a:ext cx="1010213" cy="369332"/>
          </a:xfrm>
          <a:prstGeom prst="rect">
            <a:avLst/>
          </a:prstGeom>
          <a:noFill/>
        </p:spPr>
        <p:txBody>
          <a:bodyPr wrap="none" rtlCol="0">
            <a:spAutoFit/>
          </a:bodyPr>
          <a:lstStyle/>
          <a:p>
            <a:r>
              <a:rPr lang="en-US" dirty="0"/>
              <a:t>context</a:t>
            </a:r>
          </a:p>
        </p:txBody>
      </p:sp>
      <p:sp>
        <p:nvSpPr>
          <p:cNvPr id="42" name="TextBox 41">
            <a:extLst>
              <a:ext uri="{FF2B5EF4-FFF2-40B4-BE49-F238E27FC236}">
                <a16:creationId xmlns:a16="http://schemas.microsoft.com/office/drawing/2014/main" id="{3934C4EC-198F-904A-9874-1E32CE54127A}"/>
              </a:ext>
            </a:extLst>
          </p:cNvPr>
          <p:cNvSpPr txBox="1"/>
          <p:nvPr/>
        </p:nvSpPr>
        <p:spPr>
          <a:xfrm>
            <a:off x="7878396" y="2290173"/>
            <a:ext cx="816249" cy="369332"/>
          </a:xfrm>
          <a:prstGeom prst="rect">
            <a:avLst/>
          </a:prstGeom>
          <a:noFill/>
        </p:spPr>
        <p:txBody>
          <a:bodyPr wrap="none" rtlCol="0">
            <a:spAutoFit/>
          </a:bodyPr>
          <a:lstStyle/>
          <a:p>
            <a:r>
              <a:rPr lang="en-US" dirty="0"/>
              <a:t>inside</a:t>
            </a:r>
          </a:p>
        </p:txBody>
      </p:sp>
      <p:sp>
        <p:nvSpPr>
          <p:cNvPr id="43" name="TextBox 42">
            <a:extLst>
              <a:ext uri="{FF2B5EF4-FFF2-40B4-BE49-F238E27FC236}">
                <a16:creationId xmlns:a16="http://schemas.microsoft.com/office/drawing/2014/main" id="{7E929AE0-1503-A344-B2A5-E03E51CAB4E9}"/>
              </a:ext>
            </a:extLst>
          </p:cNvPr>
          <p:cNvSpPr txBox="1"/>
          <p:nvPr/>
        </p:nvSpPr>
        <p:spPr>
          <a:xfrm>
            <a:off x="9686016" y="2294160"/>
            <a:ext cx="987771" cy="369332"/>
          </a:xfrm>
          <a:prstGeom prst="rect">
            <a:avLst/>
          </a:prstGeom>
          <a:noFill/>
        </p:spPr>
        <p:txBody>
          <a:bodyPr wrap="none" rtlCol="0">
            <a:spAutoFit/>
          </a:bodyPr>
          <a:lstStyle/>
          <a:p>
            <a:r>
              <a:rPr lang="en-US" dirty="0"/>
              <a:t>outside</a:t>
            </a:r>
          </a:p>
        </p:txBody>
      </p:sp>
      <p:cxnSp>
        <p:nvCxnSpPr>
          <p:cNvPr id="44" name="Straight Arrow Connector 43">
            <a:extLst>
              <a:ext uri="{FF2B5EF4-FFF2-40B4-BE49-F238E27FC236}">
                <a16:creationId xmlns:a16="http://schemas.microsoft.com/office/drawing/2014/main" id="{B9D8E5C5-CECA-EF44-9A56-045D2B7B2FA5}"/>
              </a:ext>
            </a:extLst>
          </p:cNvPr>
          <p:cNvCxnSpPr>
            <a:cxnSpLocks/>
          </p:cNvCxnSpPr>
          <p:nvPr/>
        </p:nvCxnSpPr>
        <p:spPr>
          <a:xfrm flipH="1">
            <a:off x="8326942" y="1699225"/>
            <a:ext cx="825864" cy="589637"/>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96ACD15-0672-DD40-B31A-8CB392E59719}"/>
              </a:ext>
            </a:extLst>
          </p:cNvPr>
          <p:cNvCxnSpPr>
            <a:cxnSpLocks/>
          </p:cNvCxnSpPr>
          <p:nvPr/>
        </p:nvCxnSpPr>
        <p:spPr>
          <a:xfrm>
            <a:off x="9302215" y="1687350"/>
            <a:ext cx="767603" cy="601512"/>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FF2CAB30-2A0F-2C4C-ABA6-FDD1334ED9EA}"/>
              </a:ext>
            </a:extLst>
          </p:cNvPr>
          <p:cNvSpPr/>
          <p:nvPr/>
        </p:nvSpPr>
        <p:spPr>
          <a:xfrm>
            <a:off x="2286907" y="3716176"/>
            <a:ext cx="1531188" cy="1880020"/>
          </a:xfrm>
          <a:prstGeom prst="ellipse">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4CD13318-DB73-0945-96AF-9E6F42DEBE26}"/>
              </a:ext>
            </a:extLst>
          </p:cNvPr>
          <p:cNvSpPr/>
          <p:nvPr/>
        </p:nvSpPr>
        <p:spPr>
          <a:xfrm>
            <a:off x="8439823" y="3720190"/>
            <a:ext cx="1531188" cy="1880020"/>
          </a:xfrm>
          <a:prstGeom prst="ellipse">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F2EB1CC2-8AD2-1B46-A430-E46827091C29}"/>
              </a:ext>
            </a:extLst>
          </p:cNvPr>
          <p:cNvSpPr txBox="1"/>
          <p:nvPr/>
        </p:nvSpPr>
        <p:spPr>
          <a:xfrm>
            <a:off x="5279106" y="3610870"/>
            <a:ext cx="1633781" cy="369332"/>
          </a:xfrm>
          <a:prstGeom prst="rect">
            <a:avLst/>
          </a:prstGeom>
          <a:noFill/>
        </p:spPr>
        <p:txBody>
          <a:bodyPr wrap="none" rtlCol="0">
            <a:spAutoFit/>
          </a:bodyPr>
          <a:lstStyle/>
          <a:p>
            <a:r>
              <a:rPr lang="en-US" b="1" dirty="0"/>
              <a:t>state of a file</a:t>
            </a:r>
          </a:p>
        </p:txBody>
      </p:sp>
      <p:sp>
        <p:nvSpPr>
          <p:cNvPr id="56" name="TextBox 55">
            <a:extLst>
              <a:ext uri="{FF2B5EF4-FFF2-40B4-BE49-F238E27FC236}">
                <a16:creationId xmlns:a16="http://schemas.microsoft.com/office/drawing/2014/main" id="{27FC9403-D5CF-6342-AA56-A65875E7DA9C}"/>
              </a:ext>
            </a:extLst>
          </p:cNvPr>
          <p:cNvSpPr txBox="1"/>
          <p:nvPr/>
        </p:nvSpPr>
        <p:spPr>
          <a:xfrm>
            <a:off x="4233864" y="4328824"/>
            <a:ext cx="3977371" cy="369332"/>
          </a:xfrm>
          <a:prstGeom prst="rect">
            <a:avLst/>
          </a:prstGeom>
          <a:noFill/>
        </p:spPr>
        <p:txBody>
          <a:bodyPr wrap="none" rtlCol="0">
            <a:spAutoFit/>
          </a:bodyPr>
          <a:lstStyle/>
          <a:p>
            <a:pPr marL="285750" indent="-285750">
              <a:buFont typeface="Arial" panose="020B0604020202020204" pitchFamily="34" charset="0"/>
              <a:buChar char="•"/>
            </a:pPr>
            <a:r>
              <a:rPr lang="en-US" dirty="0"/>
              <a:t>Always encrypted out of context</a:t>
            </a:r>
          </a:p>
        </p:txBody>
      </p:sp>
      <p:sp>
        <p:nvSpPr>
          <p:cNvPr id="57" name="TextBox 56">
            <a:extLst>
              <a:ext uri="{FF2B5EF4-FFF2-40B4-BE49-F238E27FC236}">
                <a16:creationId xmlns:a16="http://schemas.microsoft.com/office/drawing/2014/main" id="{F185FC95-363A-BB41-86B9-6181827A9CB6}"/>
              </a:ext>
            </a:extLst>
          </p:cNvPr>
          <p:cNvSpPr txBox="1"/>
          <p:nvPr/>
        </p:nvSpPr>
        <p:spPr>
          <a:xfrm>
            <a:off x="4231889" y="4671224"/>
            <a:ext cx="3344185" cy="369332"/>
          </a:xfrm>
          <a:prstGeom prst="rect">
            <a:avLst/>
          </a:prstGeom>
          <a:noFill/>
        </p:spPr>
        <p:txBody>
          <a:bodyPr wrap="none" rtlCol="0">
            <a:spAutoFit/>
          </a:bodyPr>
          <a:lstStyle/>
          <a:p>
            <a:pPr marL="285750" indent="-285750">
              <a:buFont typeface="Arial" panose="020B0604020202020204" pitchFamily="34" charset="0"/>
              <a:buChar char="•"/>
            </a:pPr>
            <a:r>
              <a:rPr lang="en-US" dirty="0"/>
              <a:t>Access only within context</a:t>
            </a:r>
          </a:p>
        </p:txBody>
      </p:sp>
      <p:sp>
        <p:nvSpPr>
          <p:cNvPr id="23" name="TextBox 22">
            <a:extLst>
              <a:ext uri="{FF2B5EF4-FFF2-40B4-BE49-F238E27FC236}">
                <a16:creationId xmlns:a16="http://schemas.microsoft.com/office/drawing/2014/main" id="{0562EC0E-DAD0-C248-A932-F19E8F25C559}"/>
              </a:ext>
            </a:extLst>
          </p:cNvPr>
          <p:cNvSpPr txBox="1"/>
          <p:nvPr/>
        </p:nvSpPr>
        <p:spPr>
          <a:xfrm>
            <a:off x="676213" y="297261"/>
            <a:ext cx="6986208" cy="523220"/>
          </a:xfrm>
          <a:prstGeom prst="rect">
            <a:avLst/>
          </a:prstGeom>
          <a:noFill/>
        </p:spPr>
        <p:txBody>
          <a:bodyPr wrap="none" rtlCol="0">
            <a:spAutoFit/>
          </a:bodyPr>
          <a:lstStyle/>
          <a:p>
            <a:r>
              <a:rPr lang="en-US" sz="2800" b="1" dirty="0">
                <a:latin typeface="+mj-lt"/>
                <a:cs typeface="Calibri Light" panose="020F0302020204030204" pitchFamily="34" charset="0"/>
              </a:rPr>
              <a:t>How can we do dynamic authorization?</a:t>
            </a:r>
          </a:p>
        </p:txBody>
      </p:sp>
      <p:sp>
        <p:nvSpPr>
          <p:cNvPr id="6" name="TextBox 5">
            <a:extLst>
              <a:ext uri="{FF2B5EF4-FFF2-40B4-BE49-F238E27FC236}">
                <a16:creationId xmlns:a16="http://schemas.microsoft.com/office/drawing/2014/main" id="{F3F14CC2-918A-5778-B768-17B533BD40A0}"/>
              </a:ext>
            </a:extLst>
          </p:cNvPr>
          <p:cNvSpPr txBox="1"/>
          <p:nvPr/>
        </p:nvSpPr>
        <p:spPr>
          <a:xfrm>
            <a:off x="1636999" y="5770334"/>
            <a:ext cx="9171100" cy="461665"/>
          </a:xfrm>
          <a:prstGeom prst="rect">
            <a:avLst/>
          </a:prstGeom>
          <a:noFill/>
        </p:spPr>
        <p:txBody>
          <a:bodyPr wrap="none" rtlCol="0">
            <a:spAutoFit/>
          </a:bodyPr>
          <a:lstStyle/>
          <a:p>
            <a:r>
              <a:rPr lang="en-US" sz="2400" dirty="0"/>
              <a:t>New paradigm in defense in depth: entangled layers of security</a:t>
            </a:r>
          </a:p>
        </p:txBody>
      </p:sp>
    </p:spTree>
    <p:extLst>
      <p:ext uri="{BB962C8B-B14F-4D97-AF65-F5344CB8AC3E}">
        <p14:creationId xmlns:p14="http://schemas.microsoft.com/office/powerpoint/2010/main" val="240602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dissolve">
                                      <p:cBhvr>
                                        <p:cTn id="16" dur="500"/>
                                        <p:tgtEl>
                                          <p:spTgt spid="39"/>
                                        </p:tgtEl>
                                      </p:cBhvr>
                                    </p:animEffect>
                                  </p:childTnLst>
                                </p:cTn>
                              </p:par>
                              <p:par>
                                <p:cTn id="17" presetID="9"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dissolv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dissolve">
                                      <p:cBhvr>
                                        <p:cTn id="24" dur="500"/>
                                        <p:tgtEl>
                                          <p:spTgt spid="4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dissolve">
                                      <p:cBhvr>
                                        <p:cTn id="30" dur="500"/>
                                        <p:tgtEl>
                                          <p:spTgt spid="43"/>
                                        </p:tgtEl>
                                      </p:cBhvr>
                                    </p:animEffect>
                                  </p:childTnLst>
                                </p:cTn>
                              </p:par>
                              <p:par>
                                <p:cTn id="31" presetID="9"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dissolve">
                                      <p:cBhvr>
                                        <p:cTn id="33" dur="500"/>
                                        <p:tgtEl>
                                          <p:spTgt spid="44"/>
                                        </p:tgtEl>
                                      </p:cBhvr>
                                    </p:animEffect>
                                  </p:childTnLst>
                                </p:cTn>
                              </p:par>
                              <p:par>
                                <p:cTn id="34" presetID="9" presetClass="entr" presetSubtype="0"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dissolve">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dissolve">
                                      <p:cBhvr>
                                        <p:cTn id="46" dur="500"/>
                                        <p:tgtEl>
                                          <p:spTgt spid="54"/>
                                        </p:tgtEl>
                                      </p:cBhvr>
                                    </p:animEffect>
                                  </p:childTnLst>
                                </p:cTn>
                              </p:par>
                            </p:childTnLst>
                          </p:cTn>
                        </p:par>
                        <p:par>
                          <p:cTn id="47" fill="hold">
                            <p:stCondLst>
                              <p:cond delay="500"/>
                            </p:stCondLst>
                            <p:childTnLst>
                              <p:par>
                                <p:cTn id="48" presetID="9" presetClass="entr" presetSubtype="0" fill="hold" grpId="0" nodeType="afterEffect">
                                  <p:stCondLst>
                                    <p:cond delay="500"/>
                                  </p:stCondLst>
                                  <p:childTnLst>
                                    <p:set>
                                      <p:cBhvr>
                                        <p:cTn id="49" dur="1" fill="hold">
                                          <p:stCondLst>
                                            <p:cond delay="0"/>
                                          </p:stCondLst>
                                        </p:cTn>
                                        <p:tgtEl>
                                          <p:spTgt spid="46"/>
                                        </p:tgtEl>
                                        <p:attrNameLst>
                                          <p:attrName>style.visibility</p:attrName>
                                        </p:attrNameLst>
                                      </p:cBhvr>
                                      <p:to>
                                        <p:strVal val="visible"/>
                                      </p:to>
                                    </p:set>
                                    <p:animEffect transition="in" filter="dissolve">
                                      <p:cBhvr>
                                        <p:cTn id="50" dur="500"/>
                                        <p:tgtEl>
                                          <p:spTgt spid="46"/>
                                        </p:tgtEl>
                                      </p:cBhvr>
                                    </p:animEffect>
                                  </p:childTnLst>
                                </p:cTn>
                              </p:par>
                            </p:childTnLst>
                          </p:cTn>
                        </p:par>
                        <p:par>
                          <p:cTn id="51" fill="hold">
                            <p:stCondLst>
                              <p:cond delay="1500"/>
                            </p:stCondLst>
                            <p:childTnLst>
                              <p:par>
                                <p:cTn id="52" presetID="9" presetClass="entr" presetSubtype="0" fill="hold" grpId="0" nodeType="afterEffect">
                                  <p:stCondLst>
                                    <p:cond delay="500"/>
                                  </p:stCondLst>
                                  <p:childTnLst>
                                    <p:set>
                                      <p:cBhvr>
                                        <p:cTn id="53" dur="1" fill="hold">
                                          <p:stCondLst>
                                            <p:cond delay="0"/>
                                          </p:stCondLst>
                                        </p:cTn>
                                        <p:tgtEl>
                                          <p:spTgt spid="53"/>
                                        </p:tgtEl>
                                        <p:attrNameLst>
                                          <p:attrName>style.visibility</p:attrName>
                                        </p:attrNameLst>
                                      </p:cBhvr>
                                      <p:to>
                                        <p:strVal val="visible"/>
                                      </p:to>
                                    </p:set>
                                    <p:animEffect transition="in" filter="dissolve">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grpId="1" nodeType="clickEffect">
                                  <p:stCondLst>
                                    <p:cond delay="0"/>
                                  </p:stCondLst>
                                  <p:childTnLst>
                                    <p:animMotion origin="layout" path="M -2.08333E-7 4.07407E-6 C -0.05078 0.10509 -0.10156 0.21018 -0.17253 0.25439 C -0.24336 0.29861 -0.42565 0.26481 -0.42565 0.26504 L -0.42565 0.26481 " pathEditMode="relative" rAng="0" ptsTypes="AAAA">
                                      <p:cBhvr>
                                        <p:cTn id="58" dur="2000" fill="hold"/>
                                        <p:tgtEl>
                                          <p:spTgt spid="42"/>
                                        </p:tgtEl>
                                        <p:attrNameLst>
                                          <p:attrName>ppt_x</p:attrName>
                                          <p:attrName>ppt_y</p:attrName>
                                        </p:attrNameLst>
                                      </p:cBhvr>
                                      <p:rCtr x="-21289" y="13843"/>
                                    </p:animMotion>
                                  </p:childTnLst>
                                </p:cTn>
                              </p:par>
                            </p:childTnLst>
                          </p:cTn>
                        </p:par>
                        <p:par>
                          <p:cTn id="59" fill="hold">
                            <p:stCondLst>
                              <p:cond delay="2000"/>
                            </p:stCondLst>
                            <p:childTnLst>
                              <p:par>
                                <p:cTn id="60" presetID="0" presetClass="path" presetSubtype="0" accel="50000" decel="50000" fill="hold" grpId="1" nodeType="afterEffect">
                                  <p:stCondLst>
                                    <p:cond delay="0"/>
                                  </p:stCondLst>
                                  <p:childTnLst>
                                    <p:animMotion origin="layout" path="M 6.25E-7 4.07407E-6 C -0.09427 0.07916 -0.18854 0.15856 -0.20078 0.21805 C -0.21289 0.27754 -0.1431 0.31713 -0.07318 0.35671 " pathEditMode="relative" rAng="0" ptsTypes="AAA">
                                      <p:cBhvr>
                                        <p:cTn id="61" dur="2000" fill="hold"/>
                                        <p:tgtEl>
                                          <p:spTgt spid="22"/>
                                        </p:tgtEl>
                                        <p:attrNameLst>
                                          <p:attrName>ppt_x</p:attrName>
                                          <p:attrName>ppt_y</p:attrName>
                                        </p:attrNameLst>
                                      </p:cBhvr>
                                      <p:rCtr x="-10117" y="17824"/>
                                    </p:animMotion>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1" nodeType="clickEffect">
                                  <p:stCondLst>
                                    <p:cond delay="0"/>
                                  </p:stCondLst>
                                  <p:childTnLst>
                                    <p:animMotion origin="layout" path="M -1.25E-6 1.85185E-6 C 0.02305 0.05602 0.04596 0.1125 0.03425 0.15787 C 0.02279 0.2037 -0.06927 0.27361 -0.06927 0.27407 L -0.06927 0.27361 " pathEditMode="relative" rAng="0" ptsTypes="AAAA">
                                      <p:cBhvr>
                                        <p:cTn id="65" dur="2000" fill="hold"/>
                                        <p:tgtEl>
                                          <p:spTgt spid="43"/>
                                        </p:tgtEl>
                                        <p:attrNameLst>
                                          <p:attrName>ppt_x</p:attrName>
                                          <p:attrName>ppt_y</p:attrName>
                                        </p:attrNameLst>
                                      </p:cBhvr>
                                      <p:rCtr x="-1602" y="13704"/>
                                    </p:animMotion>
                                  </p:childTnLst>
                                </p:cTn>
                              </p:par>
                            </p:childTnLst>
                          </p:cTn>
                        </p:par>
                        <p:par>
                          <p:cTn id="66" fill="hold">
                            <p:stCondLst>
                              <p:cond delay="2000"/>
                            </p:stCondLst>
                            <p:childTnLst>
                              <p:par>
                                <p:cTn id="67" presetID="0" presetClass="path" presetSubtype="0" accel="50000" decel="50000" fill="hold" grpId="1" nodeType="afterEffect">
                                  <p:stCondLst>
                                    <p:cond delay="0"/>
                                  </p:stCondLst>
                                  <p:childTnLst>
                                    <p:animMotion origin="layout" path="M -2.70833E-6 4.07407E-6 C 0.11107 0.12731 0.22227 0.25463 0.3194 0.31504 C 0.41641 0.37523 0.49935 0.36851 0.58242 0.3618 " pathEditMode="relative" rAng="0" ptsTypes="AAA">
                                      <p:cBhvr>
                                        <p:cTn id="68" dur="2000" fill="hold"/>
                                        <p:tgtEl>
                                          <p:spTgt spid="5"/>
                                        </p:tgtEl>
                                        <p:attrNameLst>
                                          <p:attrName>ppt_x</p:attrName>
                                          <p:attrName>ppt_y</p:attrName>
                                        </p:attrNameLst>
                                      </p:cBhvr>
                                      <p:rCtr x="29115" y="18287"/>
                                    </p:animMotion>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dissolve">
                                      <p:cBhvr>
                                        <p:cTn id="73" dur="500"/>
                                        <p:tgtEl>
                                          <p:spTgt spid="56"/>
                                        </p:tgtEl>
                                      </p:cBhvr>
                                    </p:animEffect>
                                  </p:childTnLst>
                                </p:cTn>
                              </p:par>
                            </p:childTnLst>
                          </p:cTn>
                        </p:par>
                        <p:par>
                          <p:cTn id="74" fill="hold">
                            <p:stCondLst>
                              <p:cond delay="500"/>
                            </p:stCondLst>
                            <p:childTnLst>
                              <p:par>
                                <p:cTn id="75" presetID="9" presetClass="entr" presetSubtype="0" fill="hold" grpId="0" nodeType="afterEffect">
                                  <p:stCondLst>
                                    <p:cond delay="500"/>
                                  </p:stCondLst>
                                  <p:childTnLst>
                                    <p:set>
                                      <p:cBhvr>
                                        <p:cTn id="76" dur="1" fill="hold">
                                          <p:stCondLst>
                                            <p:cond delay="0"/>
                                          </p:stCondLst>
                                        </p:cTn>
                                        <p:tgtEl>
                                          <p:spTgt spid="57"/>
                                        </p:tgtEl>
                                        <p:attrNameLst>
                                          <p:attrName>style.visibility</p:attrName>
                                        </p:attrNameLst>
                                      </p:cBhvr>
                                      <p:to>
                                        <p:strVal val="visible"/>
                                      </p:to>
                                    </p:set>
                                    <p:animEffect transition="in" filter="dissolve">
                                      <p:cBhvr>
                                        <p:cTn id="77" dur="500"/>
                                        <p:tgtEl>
                                          <p:spTgt spid="57"/>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dissolve">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22" grpId="0"/>
      <p:bldP spid="22" grpId="1"/>
      <p:bldP spid="11" grpId="0"/>
      <p:bldP spid="41" grpId="0"/>
      <p:bldP spid="42" grpId="0"/>
      <p:bldP spid="42" grpId="1"/>
      <p:bldP spid="43" grpId="0"/>
      <p:bldP spid="43" grpId="1"/>
      <p:bldP spid="46" grpId="0" animBg="1"/>
      <p:bldP spid="53" grpId="0" animBg="1"/>
      <p:bldP spid="54" grpId="0"/>
      <p:bldP spid="56" grpId="0"/>
      <p:bldP spid="57"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31FBF6-7915-6044-BF83-C889DA28FE58}"/>
              </a:ext>
            </a:extLst>
          </p:cNvPr>
          <p:cNvSpPr txBox="1"/>
          <p:nvPr/>
        </p:nvSpPr>
        <p:spPr>
          <a:xfrm>
            <a:off x="676213" y="297261"/>
            <a:ext cx="1422184" cy="523220"/>
          </a:xfrm>
          <a:prstGeom prst="rect">
            <a:avLst/>
          </a:prstGeom>
          <a:noFill/>
        </p:spPr>
        <p:txBody>
          <a:bodyPr wrap="none" rtlCol="0">
            <a:spAutoFit/>
          </a:bodyPr>
          <a:lstStyle/>
          <a:p>
            <a:r>
              <a:rPr lang="en-US" sz="2800" b="1" dirty="0">
                <a:latin typeface="+mj-lt"/>
                <a:cs typeface="Calibri Light" panose="020F0302020204030204" pitchFamily="34" charset="0"/>
              </a:rPr>
              <a:t>Impact</a:t>
            </a:r>
          </a:p>
        </p:txBody>
      </p:sp>
      <p:sp>
        <p:nvSpPr>
          <p:cNvPr id="3" name="TextBox 2">
            <a:extLst>
              <a:ext uri="{FF2B5EF4-FFF2-40B4-BE49-F238E27FC236}">
                <a16:creationId xmlns:a16="http://schemas.microsoft.com/office/drawing/2014/main" id="{5188885F-7014-3E70-096A-69CBE59C8409}"/>
              </a:ext>
            </a:extLst>
          </p:cNvPr>
          <p:cNvSpPr txBox="1"/>
          <p:nvPr/>
        </p:nvSpPr>
        <p:spPr>
          <a:xfrm>
            <a:off x="343998" y="1324573"/>
            <a:ext cx="10338086" cy="461665"/>
          </a:xfrm>
          <a:prstGeom prst="rect">
            <a:avLst/>
          </a:prstGeom>
          <a:noFill/>
        </p:spPr>
        <p:txBody>
          <a:bodyPr wrap="none" rtlCol="0">
            <a:spAutoFit/>
          </a:bodyPr>
          <a:lstStyle/>
          <a:p>
            <a:r>
              <a:rPr lang="en-US" sz="2400" b="1" dirty="0">
                <a:solidFill>
                  <a:schemeClr val="tx2"/>
                </a:solidFill>
              </a:rPr>
              <a:t>Data theft is irrelevant -</a:t>
            </a:r>
            <a:r>
              <a:rPr lang="en-US" sz="2400" b="1" dirty="0"/>
              <a:t> </a:t>
            </a:r>
            <a:r>
              <a:rPr lang="en-US" sz="2400" dirty="0"/>
              <a:t>Network breach does not lead to data breach</a:t>
            </a:r>
          </a:p>
        </p:txBody>
      </p:sp>
      <p:sp>
        <p:nvSpPr>
          <p:cNvPr id="4" name="TextBox 3">
            <a:extLst>
              <a:ext uri="{FF2B5EF4-FFF2-40B4-BE49-F238E27FC236}">
                <a16:creationId xmlns:a16="http://schemas.microsoft.com/office/drawing/2014/main" id="{ACAFB54A-129C-868E-8732-D63AE05E01D6}"/>
              </a:ext>
            </a:extLst>
          </p:cNvPr>
          <p:cNvSpPr txBox="1"/>
          <p:nvPr/>
        </p:nvSpPr>
        <p:spPr>
          <a:xfrm>
            <a:off x="343998" y="2281527"/>
            <a:ext cx="11233641" cy="461665"/>
          </a:xfrm>
          <a:prstGeom prst="rect">
            <a:avLst/>
          </a:prstGeom>
          <a:noFill/>
        </p:spPr>
        <p:txBody>
          <a:bodyPr wrap="square" rtlCol="0">
            <a:spAutoFit/>
          </a:bodyPr>
          <a:lstStyle/>
          <a:p>
            <a:r>
              <a:rPr lang="en-US" sz="2400" b="1" dirty="0">
                <a:solidFill>
                  <a:schemeClr val="tx2"/>
                </a:solidFill>
              </a:rPr>
              <a:t>Focus not on blocking the activity –</a:t>
            </a:r>
            <a:r>
              <a:rPr lang="en-US" sz="2400" b="1" dirty="0"/>
              <a:t> </a:t>
            </a:r>
            <a:r>
              <a:rPr lang="en-US" sz="2400" dirty="0"/>
              <a:t>Surface is lowered to the data-layer</a:t>
            </a:r>
          </a:p>
        </p:txBody>
      </p:sp>
      <p:sp>
        <p:nvSpPr>
          <p:cNvPr id="5" name="TextBox 4">
            <a:extLst>
              <a:ext uri="{FF2B5EF4-FFF2-40B4-BE49-F238E27FC236}">
                <a16:creationId xmlns:a16="http://schemas.microsoft.com/office/drawing/2014/main" id="{3616B9F5-02E2-404A-7AA7-F2D27D1BAA68}"/>
              </a:ext>
            </a:extLst>
          </p:cNvPr>
          <p:cNvSpPr txBox="1"/>
          <p:nvPr/>
        </p:nvSpPr>
        <p:spPr>
          <a:xfrm>
            <a:off x="339231" y="3248322"/>
            <a:ext cx="11490819" cy="461665"/>
          </a:xfrm>
          <a:prstGeom prst="rect">
            <a:avLst/>
          </a:prstGeom>
          <a:noFill/>
        </p:spPr>
        <p:txBody>
          <a:bodyPr wrap="square" rtlCol="0">
            <a:spAutoFit/>
          </a:bodyPr>
          <a:lstStyle/>
          <a:p>
            <a:r>
              <a:rPr lang="en-US" sz="2400" b="1" dirty="0">
                <a:solidFill>
                  <a:schemeClr val="tx2"/>
                </a:solidFill>
              </a:rPr>
              <a:t>Universal and basic –</a:t>
            </a:r>
            <a:r>
              <a:rPr lang="en-US" sz="2400" b="1" dirty="0"/>
              <a:t> </a:t>
            </a:r>
            <a:r>
              <a:rPr lang="en-US" sz="2400" dirty="0"/>
              <a:t>Mentality not around catching up with a specific attack</a:t>
            </a:r>
          </a:p>
        </p:txBody>
      </p:sp>
      <p:sp>
        <p:nvSpPr>
          <p:cNvPr id="6" name="TextBox 5">
            <a:extLst>
              <a:ext uri="{FF2B5EF4-FFF2-40B4-BE49-F238E27FC236}">
                <a16:creationId xmlns:a16="http://schemas.microsoft.com/office/drawing/2014/main" id="{60DE367C-4C3A-EA45-09E0-A70633B6ECFA}"/>
              </a:ext>
            </a:extLst>
          </p:cNvPr>
          <p:cNvSpPr txBox="1"/>
          <p:nvPr/>
        </p:nvSpPr>
        <p:spPr>
          <a:xfrm>
            <a:off x="377331" y="4800906"/>
            <a:ext cx="11490819" cy="461665"/>
          </a:xfrm>
          <a:prstGeom prst="rect">
            <a:avLst/>
          </a:prstGeom>
          <a:noFill/>
        </p:spPr>
        <p:txBody>
          <a:bodyPr wrap="square" rtlCol="0">
            <a:spAutoFit/>
          </a:bodyPr>
          <a:lstStyle/>
          <a:p>
            <a:r>
              <a:rPr lang="en-US" sz="2400" b="1" dirty="0">
                <a:solidFill>
                  <a:srgbClr val="FF0000"/>
                </a:solidFill>
              </a:rPr>
              <a:t>Potential challenges –</a:t>
            </a:r>
            <a:r>
              <a:rPr lang="en-US" sz="2400" b="1" dirty="0"/>
              <a:t> </a:t>
            </a:r>
            <a:r>
              <a:rPr lang="en-US" sz="2400" dirty="0"/>
              <a:t>Availability of data wherever you want it and quickly</a:t>
            </a:r>
          </a:p>
        </p:txBody>
      </p:sp>
    </p:spTree>
    <p:extLst>
      <p:ext uri="{BB962C8B-B14F-4D97-AF65-F5344CB8AC3E}">
        <p14:creationId xmlns:p14="http://schemas.microsoft.com/office/powerpoint/2010/main" val="136177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5D1453-5ADA-5548-826C-8AD27F9BF87B}"/>
              </a:ext>
            </a:extLst>
          </p:cNvPr>
          <p:cNvSpPr txBox="1"/>
          <p:nvPr/>
        </p:nvSpPr>
        <p:spPr>
          <a:xfrm>
            <a:off x="676213" y="297261"/>
            <a:ext cx="3119765" cy="523220"/>
          </a:xfrm>
          <a:prstGeom prst="rect">
            <a:avLst/>
          </a:prstGeom>
          <a:noFill/>
        </p:spPr>
        <p:txBody>
          <a:bodyPr wrap="none" rtlCol="0">
            <a:spAutoFit/>
          </a:bodyPr>
          <a:lstStyle/>
          <a:p>
            <a:r>
              <a:rPr lang="en-US" sz="2800" b="1" dirty="0">
                <a:latin typeface="+mj-lt"/>
                <a:cs typeface="Calibri Light" panose="020F0302020204030204" pitchFamily="34" charset="0"/>
              </a:rPr>
              <a:t>What we learned</a:t>
            </a:r>
          </a:p>
        </p:txBody>
      </p:sp>
      <p:sp>
        <p:nvSpPr>
          <p:cNvPr id="2" name="TextBox 1">
            <a:extLst>
              <a:ext uri="{FF2B5EF4-FFF2-40B4-BE49-F238E27FC236}">
                <a16:creationId xmlns:a16="http://schemas.microsoft.com/office/drawing/2014/main" id="{3D9922A8-E38B-BA4F-858B-A31B7564A775}"/>
              </a:ext>
            </a:extLst>
          </p:cNvPr>
          <p:cNvSpPr txBox="1"/>
          <p:nvPr/>
        </p:nvSpPr>
        <p:spPr>
          <a:xfrm>
            <a:off x="676213" y="1045362"/>
            <a:ext cx="1077539" cy="461665"/>
          </a:xfrm>
          <a:prstGeom prst="rect">
            <a:avLst/>
          </a:prstGeom>
          <a:noFill/>
        </p:spPr>
        <p:txBody>
          <a:bodyPr wrap="none" rtlCol="0">
            <a:spAutoFit/>
          </a:bodyPr>
          <a:lstStyle/>
          <a:p>
            <a:r>
              <a:rPr lang="en-US" sz="2400" dirty="0">
                <a:solidFill>
                  <a:schemeClr val="tx2"/>
                </a:solidFill>
              </a:rPr>
              <a:t>Recap</a:t>
            </a:r>
          </a:p>
        </p:txBody>
      </p:sp>
      <p:sp>
        <p:nvSpPr>
          <p:cNvPr id="3" name="TextBox 2">
            <a:extLst>
              <a:ext uri="{FF2B5EF4-FFF2-40B4-BE49-F238E27FC236}">
                <a16:creationId xmlns:a16="http://schemas.microsoft.com/office/drawing/2014/main" id="{289367D1-DE45-B748-8A07-9673075D868C}"/>
              </a:ext>
            </a:extLst>
          </p:cNvPr>
          <p:cNvSpPr txBox="1"/>
          <p:nvPr/>
        </p:nvSpPr>
        <p:spPr>
          <a:xfrm>
            <a:off x="686110" y="1639366"/>
            <a:ext cx="11104109"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Scope of security and traditional approaches</a:t>
            </a:r>
          </a:p>
          <a:p>
            <a:pPr marL="285750" indent="-285750">
              <a:buFont typeface="Arial" panose="020B0604020202020204" pitchFamily="34" charset="0"/>
              <a:buChar char="•"/>
            </a:pPr>
            <a:r>
              <a:rPr lang="en-US" sz="2000" dirty="0"/>
              <a:t>Focus on surface and risk scaling</a:t>
            </a:r>
          </a:p>
          <a:p>
            <a:pPr marL="285750" indent="-285750">
              <a:buFont typeface="Arial" panose="020B0604020202020204" pitchFamily="34" charset="0"/>
              <a:buChar char="•"/>
            </a:pPr>
            <a:r>
              <a:rPr lang="en-US" sz="2000" dirty="0"/>
              <a:t>Zero-trust down to a file</a:t>
            </a:r>
          </a:p>
        </p:txBody>
      </p:sp>
      <p:sp>
        <p:nvSpPr>
          <p:cNvPr id="11" name="TextBox 10">
            <a:extLst>
              <a:ext uri="{FF2B5EF4-FFF2-40B4-BE49-F238E27FC236}">
                <a16:creationId xmlns:a16="http://schemas.microsoft.com/office/drawing/2014/main" id="{46578E6A-3A8B-0B4A-A6FC-EA23E1292AB9}"/>
              </a:ext>
            </a:extLst>
          </p:cNvPr>
          <p:cNvSpPr txBox="1"/>
          <p:nvPr/>
        </p:nvSpPr>
        <p:spPr>
          <a:xfrm>
            <a:off x="686110" y="3196376"/>
            <a:ext cx="2638864" cy="461665"/>
          </a:xfrm>
          <a:prstGeom prst="rect">
            <a:avLst/>
          </a:prstGeom>
          <a:noFill/>
        </p:spPr>
        <p:txBody>
          <a:bodyPr wrap="none" rtlCol="0">
            <a:spAutoFit/>
          </a:bodyPr>
          <a:lstStyle/>
          <a:p>
            <a:r>
              <a:rPr lang="en-US" sz="2400" dirty="0">
                <a:solidFill>
                  <a:schemeClr val="tx2"/>
                </a:solidFill>
              </a:rPr>
              <a:t>Main conclusions</a:t>
            </a:r>
          </a:p>
        </p:txBody>
      </p:sp>
      <p:cxnSp>
        <p:nvCxnSpPr>
          <p:cNvPr id="13" name="Straight Connector 12">
            <a:extLst>
              <a:ext uri="{FF2B5EF4-FFF2-40B4-BE49-F238E27FC236}">
                <a16:creationId xmlns:a16="http://schemas.microsoft.com/office/drawing/2014/main" id="{B12DE771-02B6-E043-9230-7E25F86087F8}"/>
              </a:ext>
            </a:extLst>
          </p:cNvPr>
          <p:cNvCxnSpPr/>
          <p:nvPr/>
        </p:nvCxnSpPr>
        <p:spPr>
          <a:xfrm>
            <a:off x="-6624" y="3091791"/>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01FDC8-8F88-D147-80A3-FFF93AEBE4D2}"/>
              </a:ext>
            </a:extLst>
          </p:cNvPr>
          <p:cNvSpPr txBox="1"/>
          <p:nvPr/>
        </p:nvSpPr>
        <p:spPr>
          <a:xfrm>
            <a:off x="686110" y="3731963"/>
            <a:ext cx="11094212" cy="1938992"/>
          </a:xfrm>
          <a:prstGeom prst="rect">
            <a:avLst/>
          </a:prstGeom>
          <a:noFill/>
        </p:spPr>
        <p:txBody>
          <a:bodyPr wrap="square" rtlCol="0">
            <a:spAutoFit/>
          </a:bodyPr>
          <a:lstStyle/>
          <a:p>
            <a:pPr marL="285750" indent="-285750">
              <a:buFont typeface="Arial" panose="020B0604020202020204" pitchFamily="34" charset="0"/>
              <a:buChar char="•"/>
            </a:pPr>
            <a:r>
              <a:rPr lang="en-US" sz="2000" b="1" dirty="0"/>
              <a:t>Bad news:</a:t>
            </a:r>
            <a:r>
              <a:rPr lang="en-US" sz="2000" dirty="0"/>
              <a:t> In modern IT systems, the attack vectors grow in type and frequency. As the cyber risk (measured in attack success probability) approaches exponentially with the volume of the attack vectors, with classical solutions, it is a matter of time your data is common commodity.</a:t>
            </a:r>
          </a:p>
          <a:p>
            <a:pPr marL="285750" indent="-285750">
              <a:buFont typeface="Arial" panose="020B0604020202020204" pitchFamily="34" charset="0"/>
              <a:buChar char="•"/>
            </a:pPr>
            <a:r>
              <a:rPr lang="en-US" sz="2000" b="1" dirty="0"/>
              <a:t>Good news:</a:t>
            </a:r>
            <a:r>
              <a:rPr lang="en-US" sz="2000" dirty="0"/>
              <a:t> Modern approaches eliminate the expected value at risk due to external and internal mechanisms combined.</a:t>
            </a:r>
          </a:p>
        </p:txBody>
      </p:sp>
    </p:spTree>
    <p:extLst>
      <p:ext uri="{BB962C8B-B14F-4D97-AF65-F5344CB8AC3E}">
        <p14:creationId xmlns:p14="http://schemas.microsoft.com/office/powerpoint/2010/main" val="91062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ADE4A58-1D02-4140-96BB-34F614BD9DCC}"/>
              </a:ext>
            </a:extLst>
          </p:cNvPr>
          <p:cNvPicPr>
            <a:picLocks noGrp="1" noChangeAspect="1"/>
          </p:cNvPicPr>
          <p:nvPr>
            <p:ph type="pic" idx="1"/>
          </p:nvPr>
        </p:nvPicPr>
        <p:blipFill>
          <a:blip r:embed="rId2"/>
          <a:srcRect t="4125" b="4125"/>
          <a:stretch>
            <a:fillRect/>
          </a:stretch>
        </p:blipFill>
        <p:spPr/>
      </p:pic>
      <p:sp>
        <p:nvSpPr>
          <p:cNvPr id="3" name="Title 2">
            <a:extLst>
              <a:ext uri="{FF2B5EF4-FFF2-40B4-BE49-F238E27FC236}">
                <a16:creationId xmlns:a16="http://schemas.microsoft.com/office/drawing/2014/main" id="{A6EBAEEA-6E65-D744-B4D2-F19CB6D04F1D}"/>
              </a:ext>
            </a:extLst>
          </p:cNvPr>
          <p:cNvSpPr>
            <a:spLocks noGrp="1"/>
          </p:cNvSpPr>
          <p:nvPr>
            <p:ph type="title"/>
          </p:nvPr>
        </p:nvSpPr>
        <p:spPr>
          <a:xfrm>
            <a:off x="652754" y="5320147"/>
            <a:ext cx="2529839" cy="1306987"/>
          </a:xfrm>
        </p:spPr>
        <p:txBody>
          <a:bodyPr>
            <a:normAutofit fontScale="90000"/>
          </a:bodyPr>
          <a:lstStyle/>
          <a:p>
            <a:pPr>
              <a:lnSpc>
                <a:spcPts val="2980"/>
              </a:lnSpc>
            </a:pPr>
            <a:r>
              <a:rPr lang="en-US" dirty="0">
                <a:solidFill>
                  <a:schemeClr val="bg1"/>
                </a:solidFill>
              </a:rPr>
              <a:t>Control the Data.</a:t>
            </a:r>
            <a:br>
              <a:rPr lang="en-US" dirty="0">
                <a:solidFill>
                  <a:schemeClr val="bg1"/>
                </a:solidFill>
              </a:rPr>
            </a:br>
            <a:r>
              <a:rPr lang="en-US" dirty="0">
                <a:solidFill>
                  <a:schemeClr val="bg1"/>
                </a:solidFill>
              </a:rPr>
              <a:t>Free the People.</a:t>
            </a:r>
          </a:p>
        </p:txBody>
      </p:sp>
      <p:sp>
        <p:nvSpPr>
          <p:cNvPr id="4" name="Left Bracket 3">
            <a:extLst>
              <a:ext uri="{FF2B5EF4-FFF2-40B4-BE49-F238E27FC236}">
                <a16:creationId xmlns:a16="http://schemas.microsoft.com/office/drawing/2014/main" id="{6CF8FB81-28BC-9E4D-B094-78708CD1F651}"/>
              </a:ext>
            </a:extLst>
          </p:cNvPr>
          <p:cNvSpPr/>
          <p:nvPr/>
        </p:nvSpPr>
        <p:spPr>
          <a:xfrm>
            <a:off x="3092275" y="1133912"/>
            <a:ext cx="107958" cy="4186234"/>
          </a:xfrm>
          <a:prstGeom prst="leftBracket">
            <a:avLst/>
          </a:prstGeom>
          <a:ln w="31750">
            <a:solidFill>
              <a:srgbClr val="49A3A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srgbClr val="333D48"/>
              </a:solidFill>
              <a:latin typeface="Roboto-Light" panose="020F0502020204030204"/>
            </a:endParaRPr>
          </a:p>
        </p:txBody>
      </p:sp>
      <p:sp>
        <p:nvSpPr>
          <p:cNvPr id="5" name="Left Bracket 4">
            <a:extLst>
              <a:ext uri="{FF2B5EF4-FFF2-40B4-BE49-F238E27FC236}">
                <a16:creationId xmlns:a16="http://schemas.microsoft.com/office/drawing/2014/main" id="{38C89BF2-C744-0146-9152-CFE91E8B05A2}"/>
              </a:ext>
            </a:extLst>
          </p:cNvPr>
          <p:cNvSpPr/>
          <p:nvPr/>
        </p:nvSpPr>
        <p:spPr>
          <a:xfrm rot="10800000">
            <a:off x="10452612" y="1133912"/>
            <a:ext cx="107958" cy="4186234"/>
          </a:xfrm>
          <a:prstGeom prst="leftBracket">
            <a:avLst/>
          </a:prstGeom>
          <a:ln w="31750">
            <a:solidFill>
              <a:srgbClr val="49A3A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srgbClr val="333D48"/>
              </a:solidFill>
              <a:latin typeface="Roboto-Light" panose="020F0502020204030204"/>
            </a:endParaRPr>
          </a:p>
        </p:txBody>
      </p:sp>
    </p:spTree>
    <p:extLst>
      <p:ext uri="{BB962C8B-B14F-4D97-AF65-F5344CB8AC3E}">
        <p14:creationId xmlns:p14="http://schemas.microsoft.com/office/powerpoint/2010/main" val="59741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5D1453-5ADA-5548-826C-8AD27F9BF87B}"/>
              </a:ext>
            </a:extLst>
          </p:cNvPr>
          <p:cNvSpPr txBox="1"/>
          <p:nvPr/>
        </p:nvSpPr>
        <p:spPr>
          <a:xfrm>
            <a:off x="878094" y="369601"/>
            <a:ext cx="71272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1D2E"/>
                </a:solidFill>
                <a:effectLst/>
                <a:uLnTx/>
                <a:uFillTx/>
                <a:latin typeface="DM Sans"/>
                <a:ea typeface="+mn-ea"/>
                <a:cs typeface="Calibri Light" panose="020F0302020204030204" pitchFamily="34" charset="0"/>
              </a:rPr>
              <a:t>Why is security fundamentally difficult?</a:t>
            </a:r>
          </a:p>
        </p:txBody>
      </p:sp>
      <p:sp>
        <p:nvSpPr>
          <p:cNvPr id="93" name="TextBox 92">
            <a:extLst>
              <a:ext uri="{FF2B5EF4-FFF2-40B4-BE49-F238E27FC236}">
                <a16:creationId xmlns:a16="http://schemas.microsoft.com/office/drawing/2014/main" id="{3FAFBC4B-379A-9640-ADDA-64F5058B5BE8}"/>
              </a:ext>
            </a:extLst>
          </p:cNvPr>
          <p:cNvSpPr txBox="1"/>
          <p:nvPr/>
        </p:nvSpPr>
        <p:spPr>
          <a:xfrm>
            <a:off x="766880" y="1325877"/>
            <a:ext cx="106683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1D2E"/>
                </a:solidFill>
                <a:effectLst/>
                <a:uLnTx/>
                <a:uFillTx/>
                <a:latin typeface="DM Sans"/>
                <a:ea typeface="+mn-ea"/>
                <a:cs typeface="+mn-cs"/>
              </a:rPr>
              <a:t>Scope of a </a:t>
            </a:r>
            <a:r>
              <a:rPr kumimoji="0" lang="en-US" sz="2000" b="1" i="1" u="none" strike="noStrike" kern="1200" cap="none" spc="0" normalizeH="0" baseline="0" noProof="0" dirty="0">
                <a:ln>
                  <a:noFill/>
                </a:ln>
                <a:solidFill>
                  <a:srgbClr val="1D1D2E"/>
                </a:solidFill>
                <a:effectLst/>
                <a:uLnTx/>
                <a:uFillTx/>
                <a:latin typeface="DM Sans"/>
                <a:ea typeface="+mn-ea"/>
                <a:cs typeface="+mn-cs"/>
              </a:rPr>
              <a:t>robust</a:t>
            </a:r>
            <a:r>
              <a:rPr kumimoji="0" lang="en-US" sz="2000" b="1" i="0" u="none" strike="noStrike" kern="1200" cap="none" spc="0" normalizeH="0" baseline="0" noProof="0" dirty="0">
                <a:ln>
                  <a:noFill/>
                </a:ln>
                <a:solidFill>
                  <a:srgbClr val="1D1D2E"/>
                </a:solidFill>
                <a:effectLst/>
                <a:uLnTx/>
                <a:uFillTx/>
                <a:latin typeface="DM Sans"/>
                <a:ea typeface="+mn-ea"/>
                <a:cs typeface="+mn-cs"/>
              </a:rPr>
              <a:t> system:</a:t>
            </a:r>
            <a:r>
              <a:rPr kumimoji="0" lang="en-US" sz="2000" b="0" i="0" u="none" strike="noStrike" kern="1200" cap="none" spc="0" normalizeH="0" baseline="0" noProof="0" dirty="0">
                <a:ln>
                  <a:noFill/>
                </a:ln>
                <a:solidFill>
                  <a:srgbClr val="1D1D2E"/>
                </a:solidFill>
                <a:effectLst/>
                <a:uLnTx/>
                <a:uFillTx/>
                <a:latin typeface="DM Sans"/>
                <a:ea typeface="+mn-ea"/>
                <a:cs typeface="+mn-cs"/>
              </a:rPr>
              <a:t> Is your system working as designed for 99% of all situations?</a:t>
            </a:r>
          </a:p>
        </p:txBody>
      </p:sp>
      <p:sp>
        <p:nvSpPr>
          <p:cNvPr id="94" name="TextBox 93">
            <a:extLst>
              <a:ext uri="{FF2B5EF4-FFF2-40B4-BE49-F238E27FC236}">
                <a16:creationId xmlns:a16="http://schemas.microsoft.com/office/drawing/2014/main" id="{4E1280A7-F9AC-544F-BE18-2625FD12898D}"/>
              </a:ext>
            </a:extLst>
          </p:cNvPr>
          <p:cNvSpPr txBox="1"/>
          <p:nvPr/>
        </p:nvSpPr>
        <p:spPr>
          <a:xfrm>
            <a:off x="766881" y="1955672"/>
            <a:ext cx="101713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1D2E"/>
                </a:solidFill>
                <a:effectLst/>
                <a:uLnTx/>
                <a:uFillTx/>
                <a:latin typeface="DM Sans"/>
                <a:ea typeface="+mn-ea"/>
                <a:cs typeface="+mn-cs"/>
              </a:rPr>
              <a:t>Scope of a secure system:</a:t>
            </a:r>
            <a:r>
              <a:rPr kumimoji="0" lang="en-US" sz="2000" b="0" i="0" u="none" strike="noStrike" kern="1200" cap="none" spc="0" normalizeH="0" baseline="0" noProof="0" dirty="0">
                <a:ln>
                  <a:noFill/>
                </a:ln>
                <a:solidFill>
                  <a:srgbClr val="1D1D2E"/>
                </a:solidFill>
                <a:effectLst/>
                <a:uLnTx/>
                <a:uFillTx/>
                <a:latin typeface="DM Sans"/>
                <a:ea typeface="+mn-ea"/>
                <a:cs typeface="+mn-cs"/>
              </a:rPr>
              <a:t> Is your system working as designed under all situations?</a:t>
            </a:r>
          </a:p>
        </p:txBody>
      </p:sp>
      <p:sp>
        <p:nvSpPr>
          <p:cNvPr id="5" name="TextBox 4">
            <a:extLst>
              <a:ext uri="{FF2B5EF4-FFF2-40B4-BE49-F238E27FC236}">
                <a16:creationId xmlns:a16="http://schemas.microsoft.com/office/drawing/2014/main" id="{E60C46F5-C5B5-854D-A7A8-68C7C588BB9B}"/>
              </a:ext>
            </a:extLst>
          </p:cNvPr>
          <p:cNvSpPr txBox="1"/>
          <p:nvPr/>
        </p:nvSpPr>
        <p:spPr>
          <a:xfrm>
            <a:off x="2007889" y="3088505"/>
            <a:ext cx="8176222" cy="830997"/>
          </a:xfrm>
          <a:prstGeom prst="rect">
            <a:avLst/>
          </a:prstGeom>
          <a:noFill/>
        </p:spPr>
        <p:txBody>
          <a:bodyPr wrap="square" rtlCol="0">
            <a:spAutoFit/>
          </a:bodyPr>
          <a:lstStyle/>
          <a:p>
            <a:r>
              <a:rPr lang="en-US" sz="2400" b="1" dirty="0"/>
              <a:t>Challenge:</a:t>
            </a:r>
            <a:r>
              <a:rPr lang="en-US" sz="2400" dirty="0"/>
              <a:t> A statistically degenerate event must be treated as a typical event in secure system design.</a:t>
            </a:r>
          </a:p>
        </p:txBody>
      </p:sp>
      <p:sp>
        <p:nvSpPr>
          <p:cNvPr id="41" name="TextBox 40">
            <a:extLst>
              <a:ext uri="{FF2B5EF4-FFF2-40B4-BE49-F238E27FC236}">
                <a16:creationId xmlns:a16="http://schemas.microsoft.com/office/drawing/2014/main" id="{1FDE2C19-4FC5-C541-B36B-278941F3EA78}"/>
              </a:ext>
            </a:extLst>
          </p:cNvPr>
          <p:cNvSpPr txBox="1"/>
          <p:nvPr/>
        </p:nvSpPr>
        <p:spPr>
          <a:xfrm>
            <a:off x="2007889" y="4405823"/>
            <a:ext cx="8176222" cy="830997"/>
          </a:xfrm>
          <a:prstGeom prst="rect">
            <a:avLst/>
          </a:prstGeom>
          <a:noFill/>
        </p:spPr>
        <p:txBody>
          <a:bodyPr wrap="square" rtlCol="0">
            <a:spAutoFit/>
          </a:bodyPr>
          <a:lstStyle/>
          <a:p>
            <a:r>
              <a:rPr lang="en-US" sz="2400" b="1" dirty="0"/>
              <a:t>Core problem:</a:t>
            </a:r>
            <a:r>
              <a:rPr lang="en-US" sz="2400" dirty="0"/>
              <a:t> Traditional security cannot catch up with the growing attack surface as complexity grows.</a:t>
            </a:r>
          </a:p>
        </p:txBody>
      </p:sp>
    </p:spTree>
    <p:extLst>
      <p:ext uri="{BB962C8B-B14F-4D97-AF65-F5344CB8AC3E}">
        <p14:creationId xmlns:p14="http://schemas.microsoft.com/office/powerpoint/2010/main" val="383219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dissolve">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dissolv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5"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87D760-6046-BA5C-44B4-47141E4792CF}"/>
              </a:ext>
            </a:extLst>
          </p:cNvPr>
          <p:cNvSpPr txBox="1"/>
          <p:nvPr/>
        </p:nvSpPr>
        <p:spPr>
          <a:xfrm>
            <a:off x="4460937" y="2767280"/>
            <a:ext cx="3270126" cy="1323439"/>
          </a:xfrm>
          <a:prstGeom prst="rect">
            <a:avLst/>
          </a:prstGeom>
          <a:noFill/>
        </p:spPr>
        <p:txBody>
          <a:bodyPr wrap="square" rtlCol="0">
            <a:spAutoFit/>
          </a:bodyPr>
          <a:lstStyle/>
          <a:p>
            <a:r>
              <a:rPr lang="en-US" sz="8000" b="1" dirty="0">
                <a:solidFill>
                  <a:schemeClr val="tx2"/>
                </a:solidFill>
                <a:latin typeface="+mj-lt"/>
                <a:cs typeface="Calibri Light" panose="020F0302020204030204" pitchFamily="34" charset="0"/>
              </a:rPr>
              <a:t>Demo</a:t>
            </a:r>
          </a:p>
        </p:txBody>
      </p:sp>
    </p:spTree>
    <p:extLst>
      <p:ext uri="{BB962C8B-B14F-4D97-AF65-F5344CB8AC3E}">
        <p14:creationId xmlns:p14="http://schemas.microsoft.com/office/powerpoint/2010/main" val="160814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5D1453-5ADA-5548-826C-8AD27F9BF87B}"/>
              </a:ext>
            </a:extLst>
          </p:cNvPr>
          <p:cNvSpPr txBox="1"/>
          <p:nvPr/>
        </p:nvSpPr>
        <p:spPr>
          <a:xfrm>
            <a:off x="878094" y="369601"/>
            <a:ext cx="2704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1D2E"/>
                </a:solidFill>
                <a:effectLst/>
                <a:uLnTx/>
                <a:uFillTx/>
                <a:latin typeface="DM Sans"/>
                <a:ea typeface="+mn-ea"/>
                <a:cs typeface="Calibri Light" panose="020F0302020204030204" pitchFamily="34" charset="0"/>
              </a:rPr>
              <a:t>Back to basics</a:t>
            </a:r>
          </a:p>
        </p:txBody>
      </p:sp>
      <p:sp>
        <p:nvSpPr>
          <p:cNvPr id="11" name="TextBox 10">
            <a:extLst>
              <a:ext uri="{FF2B5EF4-FFF2-40B4-BE49-F238E27FC236}">
                <a16:creationId xmlns:a16="http://schemas.microsoft.com/office/drawing/2014/main" id="{FCBFAEC3-CB68-EF4B-BAD9-955E078C6DD8}"/>
              </a:ext>
            </a:extLst>
          </p:cNvPr>
          <p:cNvSpPr txBox="1"/>
          <p:nvPr/>
        </p:nvSpPr>
        <p:spPr>
          <a:xfrm>
            <a:off x="2138827" y="5025078"/>
            <a:ext cx="7914346" cy="400110"/>
          </a:xfrm>
          <a:prstGeom prst="rect">
            <a:avLst/>
          </a:prstGeom>
          <a:noFill/>
        </p:spPr>
        <p:txBody>
          <a:bodyPr wrap="none" rtlCol="0">
            <a:spAutoFit/>
          </a:bodyPr>
          <a:lstStyle/>
          <a:p>
            <a:r>
              <a:rPr lang="en-US" sz="2000" b="1" dirty="0"/>
              <a:t>This talk: what’s the nature of data risk and can we mitigate it?</a:t>
            </a:r>
          </a:p>
        </p:txBody>
      </p:sp>
      <p:sp>
        <p:nvSpPr>
          <p:cNvPr id="5" name="Rectangle 4">
            <a:extLst>
              <a:ext uri="{FF2B5EF4-FFF2-40B4-BE49-F238E27FC236}">
                <a16:creationId xmlns:a16="http://schemas.microsoft.com/office/drawing/2014/main" id="{9A9DDFBD-95AA-DB4C-B2DA-B4C52127BB9B}"/>
              </a:ext>
            </a:extLst>
          </p:cNvPr>
          <p:cNvSpPr/>
          <p:nvPr/>
        </p:nvSpPr>
        <p:spPr>
          <a:xfrm>
            <a:off x="4934167" y="2032702"/>
            <a:ext cx="2153629" cy="978831"/>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72CCE79-E135-7C4D-B07B-1D9D9C072A65}"/>
              </a:ext>
            </a:extLst>
          </p:cNvPr>
          <p:cNvSpPr txBox="1"/>
          <p:nvPr/>
        </p:nvSpPr>
        <p:spPr>
          <a:xfrm>
            <a:off x="5615273" y="2320006"/>
            <a:ext cx="825867" cy="400110"/>
          </a:xfrm>
          <a:prstGeom prst="rect">
            <a:avLst/>
          </a:prstGeom>
          <a:noFill/>
        </p:spPr>
        <p:txBody>
          <a:bodyPr wrap="none" rtlCol="0">
            <a:spAutoFit/>
          </a:bodyPr>
          <a:lstStyle/>
          <a:p>
            <a:r>
              <a:rPr lang="en-US" sz="2000" dirty="0"/>
              <a:t>asset</a:t>
            </a:r>
          </a:p>
        </p:txBody>
      </p:sp>
      <p:cxnSp>
        <p:nvCxnSpPr>
          <p:cNvPr id="79" name="Straight Arrow Connector 78">
            <a:extLst>
              <a:ext uri="{FF2B5EF4-FFF2-40B4-BE49-F238E27FC236}">
                <a16:creationId xmlns:a16="http://schemas.microsoft.com/office/drawing/2014/main" id="{8227E84C-9D21-534F-8464-253AB42943C0}"/>
              </a:ext>
            </a:extLst>
          </p:cNvPr>
          <p:cNvCxnSpPr>
            <a:cxnSpLocks/>
            <a:stCxn id="100" idx="3"/>
          </p:cNvCxnSpPr>
          <p:nvPr/>
        </p:nvCxnSpPr>
        <p:spPr>
          <a:xfrm>
            <a:off x="4345315" y="2116612"/>
            <a:ext cx="490761" cy="192048"/>
          </a:xfrm>
          <a:prstGeom prst="straightConnector1">
            <a:avLst/>
          </a:prstGeom>
          <a:ln w="2222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47245EFD-9709-DA49-A389-55389D7FEE3D}"/>
              </a:ext>
            </a:extLst>
          </p:cNvPr>
          <p:cNvSpPr txBox="1"/>
          <p:nvPr/>
        </p:nvSpPr>
        <p:spPr>
          <a:xfrm>
            <a:off x="3509830" y="1931946"/>
            <a:ext cx="835485" cy="369332"/>
          </a:xfrm>
          <a:prstGeom prst="rect">
            <a:avLst/>
          </a:prstGeom>
          <a:noFill/>
        </p:spPr>
        <p:txBody>
          <a:bodyPr wrap="none" rtlCol="0">
            <a:spAutoFit/>
          </a:bodyPr>
          <a:lstStyle/>
          <a:p>
            <a:r>
              <a:rPr lang="en-US" dirty="0"/>
              <a:t>threat</a:t>
            </a:r>
          </a:p>
        </p:txBody>
      </p:sp>
      <p:sp>
        <p:nvSpPr>
          <p:cNvPr id="102" name="TextBox 101">
            <a:extLst>
              <a:ext uri="{FF2B5EF4-FFF2-40B4-BE49-F238E27FC236}">
                <a16:creationId xmlns:a16="http://schemas.microsoft.com/office/drawing/2014/main" id="{F47E6F95-8186-C046-A2D0-9D8CEF70F4DA}"/>
              </a:ext>
            </a:extLst>
          </p:cNvPr>
          <p:cNvSpPr txBox="1"/>
          <p:nvPr/>
        </p:nvSpPr>
        <p:spPr>
          <a:xfrm>
            <a:off x="878094" y="3918278"/>
            <a:ext cx="5351145" cy="40011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000" b="1" dirty="0">
                <a:solidFill>
                  <a:schemeClr val="tx2"/>
                </a:solidFill>
                <a:latin typeface="DM Sans"/>
              </a:rPr>
              <a:t>Risk</a:t>
            </a:r>
            <a:r>
              <a:rPr kumimoji="0" lang="en-US" sz="2000" b="1" i="0" u="none" strike="noStrike" kern="1200" cap="none" spc="0" normalizeH="0" baseline="0" noProof="0" dirty="0">
                <a:ln>
                  <a:noFill/>
                </a:ln>
                <a:solidFill>
                  <a:schemeClr val="tx2"/>
                </a:solidFill>
                <a:effectLst/>
                <a:uLnTx/>
                <a:uFillTx/>
                <a:latin typeface="DM Sans"/>
                <a:ea typeface="+mn-ea"/>
                <a:cs typeface="+mn-cs"/>
              </a:rPr>
              <a:t>:</a:t>
            </a:r>
            <a:r>
              <a:rPr kumimoji="0" lang="en-US" sz="2000" b="0" i="0" u="none" strike="noStrike" kern="1200" cap="none" spc="0" normalizeH="0" baseline="0" noProof="0" dirty="0">
                <a:ln>
                  <a:noFill/>
                </a:ln>
                <a:solidFill>
                  <a:srgbClr val="1D1D2E"/>
                </a:solidFill>
                <a:effectLst/>
                <a:uLnTx/>
                <a:uFillTx/>
                <a:latin typeface="DM Sans"/>
                <a:ea typeface="+mn-ea"/>
                <a:cs typeface="+mn-cs"/>
              </a:rPr>
              <a:t> </a:t>
            </a:r>
            <a:r>
              <a:rPr lang="en-US" sz="2000" dirty="0">
                <a:solidFill>
                  <a:srgbClr val="1D1D2E"/>
                </a:solidFill>
                <a:latin typeface="DM Sans"/>
              </a:rPr>
              <a:t>Threats + vulnerabilities on your asset</a:t>
            </a:r>
            <a:endParaRPr kumimoji="0" lang="en-US" sz="2000" b="0" i="0" u="none" strike="noStrike" kern="1200" cap="none" spc="0" normalizeH="0" baseline="0" noProof="0" dirty="0">
              <a:ln>
                <a:noFill/>
              </a:ln>
              <a:solidFill>
                <a:srgbClr val="1D1D2E"/>
              </a:solidFill>
              <a:effectLst/>
              <a:uLnTx/>
              <a:uFillTx/>
              <a:latin typeface="DM Sans"/>
              <a:ea typeface="+mn-ea"/>
              <a:cs typeface="+mn-cs"/>
            </a:endParaRPr>
          </a:p>
        </p:txBody>
      </p:sp>
      <p:cxnSp>
        <p:nvCxnSpPr>
          <p:cNvPr id="106" name="Straight Arrow Connector 105">
            <a:extLst>
              <a:ext uri="{FF2B5EF4-FFF2-40B4-BE49-F238E27FC236}">
                <a16:creationId xmlns:a16="http://schemas.microsoft.com/office/drawing/2014/main" id="{BCC8EF51-8E21-6A4F-9C93-A0CE2CB3C002}"/>
              </a:ext>
            </a:extLst>
          </p:cNvPr>
          <p:cNvCxnSpPr>
            <a:cxnSpLocks/>
            <a:stCxn id="107" idx="1"/>
          </p:cNvCxnSpPr>
          <p:nvPr/>
        </p:nvCxnSpPr>
        <p:spPr>
          <a:xfrm flipH="1">
            <a:off x="7134171" y="1696331"/>
            <a:ext cx="1044717" cy="604947"/>
          </a:xfrm>
          <a:prstGeom prst="straightConnector1">
            <a:avLst/>
          </a:prstGeom>
          <a:ln w="2222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013DE519-A30A-604F-8657-F98B64880621}"/>
              </a:ext>
            </a:extLst>
          </p:cNvPr>
          <p:cNvSpPr txBox="1"/>
          <p:nvPr/>
        </p:nvSpPr>
        <p:spPr>
          <a:xfrm>
            <a:off x="8178888" y="1511665"/>
            <a:ext cx="835485" cy="369332"/>
          </a:xfrm>
          <a:prstGeom prst="rect">
            <a:avLst/>
          </a:prstGeom>
          <a:noFill/>
        </p:spPr>
        <p:txBody>
          <a:bodyPr wrap="none" rtlCol="0">
            <a:spAutoFit/>
          </a:bodyPr>
          <a:lstStyle/>
          <a:p>
            <a:r>
              <a:rPr lang="en-US" dirty="0"/>
              <a:t>threat</a:t>
            </a:r>
          </a:p>
        </p:txBody>
      </p:sp>
      <p:cxnSp>
        <p:nvCxnSpPr>
          <p:cNvPr id="108" name="Straight Arrow Connector 107">
            <a:extLst>
              <a:ext uri="{FF2B5EF4-FFF2-40B4-BE49-F238E27FC236}">
                <a16:creationId xmlns:a16="http://schemas.microsoft.com/office/drawing/2014/main" id="{45B34917-5716-024C-A32C-489563815D77}"/>
              </a:ext>
            </a:extLst>
          </p:cNvPr>
          <p:cNvCxnSpPr>
            <a:cxnSpLocks/>
            <a:stCxn id="109" idx="1"/>
          </p:cNvCxnSpPr>
          <p:nvPr/>
        </p:nvCxnSpPr>
        <p:spPr>
          <a:xfrm flipH="1" flipV="1">
            <a:off x="7134171" y="2914591"/>
            <a:ext cx="965469" cy="409372"/>
          </a:xfrm>
          <a:prstGeom prst="straightConnector1">
            <a:avLst/>
          </a:prstGeom>
          <a:ln w="2222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3D59E5DA-F1EA-B44B-A3F6-C80230285975}"/>
              </a:ext>
            </a:extLst>
          </p:cNvPr>
          <p:cNvSpPr txBox="1"/>
          <p:nvPr/>
        </p:nvSpPr>
        <p:spPr>
          <a:xfrm>
            <a:off x="8099640" y="3139297"/>
            <a:ext cx="835485" cy="369332"/>
          </a:xfrm>
          <a:prstGeom prst="rect">
            <a:avLst/>
          </a:prstGeom>
          <a:noFill/>
        </p:spPr>
        <p:txBody>
          <a:bodyPr wrap="square" rtlCol="0">
            <a:spAutoFit/>
          </a:bodyPr>
          <a:lstStyle/>
          <a:p>
            <a:r>
              <a:rPr lang="en-US" dirty="0"/>
              <a:t>threat</a:t>
            </a:r>
          </a:p>
        </p:txBody>
      </p:sp>
      <p:sp>
        <p:nvSpPr>
          <p:cNvPr id="77" name="TextBox 76">
            <a:extLst>
              <a:ext uri="{FF2B5EF4-FFF2-40B4-BE49-F238E27FC236}">
                <a16:creationId xmlns:a16="http://schemas.microsoft.com/office/drawing/2014/main" id="{1B7DBF9F-F2B7-E94F-B73E-0D220C7BC5F8}"/>
              </a:ext>
            </a:extLst>
          </p:cNvPr>
          <p:cNvSpPr txBox="1"/>
          <p:nvPr/>
        </p:nvSpPr>
        <p:spPr>
          <a:xfrm>
            <a:off x="7019976" y="2621611"/>
            <a:ext cx="1273105" cy="307777"/>
          </a:xfrm>
          <a:prstGeom prst="rect">
            <a:avLst/>
          </a:prstGeom>
          <a:noFill/>
        </p:spPr>
        <p:txBody>
          <a:bodyPr wrap="none" rtlCol="0">
            <a:spAutoFit/>
          </a:bodyPr>
          <a:lstStyle/>
          <a:p>
            <a:r>
              <a:rPr lang="en-US" sz="1400" b="1" dirty="0"/>
              <a:t>vulnerability</a:t>
            </a:r>
          </a:p>
        </p:txBody>
      </p:sp>
      <p:cxnSp>
        <p:nvCxnSpPr>
          <p:cNvPr id="110" name="Straight Arrow Connector 109">
            <a:extLst>
              <a:ext uri="{FF2B5EF4-FFF2-40B4-BE49-F238E27FC236}">
                <a16:creationId xmlns:a16="http://schemas.microsoft.com/office/drawing/2014/main" id="{AAF7A2F9-3850-7D41-80DB-C575F09AFFDD}"/>
              </a:ext>
            </a:extLst>
          </p:cNvPr>
          <p:cNvCxnSpPr>
            <a:cxnSpLocks/>
          </p:cNvCxnSpPr>
          <p:nvPr/>
        </p:nvCxnSpPr>
        <p:spPr>
          <a:xfrm flipH="1" flipV="1">
            <a:off x="6826535" y="2784837"/>
            <a:ext cx="1267009" cy="520838"/>
          </a:xfrm>
          <a:prstGeom prst="straightConnector1">
            <a:avLst/>
          </a:prstGeom>
          <a:ln w="2222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C365AA5-44C6-B44E-A286-260C67CC07CF}"/>
              </a:ext>
            </a:extLst>
          </p:cNvPr>
          <p:cNvSpPr txBox="1"/>
          <p:nvPr/>
        </p:nvSpPr>
        <p:spPr>
          <a:xfrm>
            <a:off x="6333247" y="2518207"/>
            <a:ext cx="788999" cy="307777"/>
          </a:xfrm>
          <a:prstGeom prst="rect">
            <a:avLst/>
          </a:prstGeom>
          <a:noFill/>
        </p:spPr>
        <p:txBody>
          <a:bodyPr wrap="none" rtlCol="0">
            <a:spAutoFit/>
          </a:bodyPr>
          <a:lstStyle/>
          <a:p>
            <a:r>
              <a:rPr lang="en-US" sz="1400" b="1" dirty="0"/>
              <a:t>exploit</a:t>
            </a:r>
          </a:p>
        </p:txBody>
      </p:sp>
    </p:spTree>
    <p:extLst>
      <p:ext uri="{BB962C8B-B14F-4D97-AF65-F5344CB8AC3E}">
        <p14:creationId xmlns:p14="http://schemas.microsoft.com/office/powerpoint/2010/main" val="185526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dissolve">
                                      <p:cBhvr>
                                        <p:cTn id="15" dur="500"/>
                                        <p:tgtEl>
                                          <p:spTgt spid="100"/>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dissolve">
                                      <p:cBhvr>
                                        <p:cTn id="19" dur="500"/>
                                        <p:tgtEl>
                                          <p:spTgt spid="79"/>
                                        </p:tgtEl>
                                      </p:cBhvr>
                                    </p:animEffect>
                                  </p:childTnLst>
                                </p:cTn>
                              </p:par>
                            </p:childTnLst>
                          </p:cTn>
                        </p:par>
                        <p:par>
                          <p:cTn id="20" fill="hold">
                            <p:stCondLst>
                              <p:cond delay="1000"/>
                            </p:stCondLst>
                            <p:childTnLst>
                              <p:par>
                                <p:cTn id="21" presetID="26" presetClass="emph" presetSubtype="0" repeatCount="3000" fill="hold" nodeType="afterEffect">
                                  <p:stCondLst>
                                    <p:cond delay="0"/>
                                  </p:stCondLst>
                                  <p:childTnLst>
                                    <p:animEffect transition="out" filter="fade">
                                      <p:cBhvr>
                                        <p:cTn id="22" dur="500" tmFilter="0, 0; .2, .5; .8, .5; 1, 0"/>
                                        <p:tgtEl>
                                          <p:spTgt spid="79"/>
                                        </p:tgtEl>
                                      </p:cBhvr>
                                    </p:animEffect>
                                    <p:animScale>
                                      <p:cBhvr>
                                        <p:cTn id="23" dur="250" autoRev="1" fill="hold"/>
                                        <p:tgtEl>
                                          <p:spTgt spid="79"/>
                                        </p:tgtEl>
                                      </p:cBhvr>
                                      <p:by x="105000" y="105000"/>
                                    </p:animScale>
                                  </p:childTnLst>
                                </p:cTn>
                              </p:par>
                              <p:par>
                                <p:cTn id="24" presetID="9" presetClass="entr" presetSubtype="0" fill="hold" grpId="0" nodeType="with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dissolve">
                                      <p:cBhvr>
                                        <p:cTn id="26" dur="500"/>
                                        <p:tgtEl>
                                          <p:spTgt spid="107"/>
                                        </p:tgtEl>
                                      </p:cBhvr>
                                    </p:animEffect>
                                  </p:childTnLst>
                                </p:cTn>
                              </p:par>
                            </p:childTnLst>
                          </p:cTn>
                        </p:par>
                        <p:par>
                          <p:cTn id="27" fill="hold">
                            <p:stCondLst>
                              <p:cond delay="2500"/>
                            </p:stCondLst>
                            <p:childTnLst>
                              <p:par>
                                <p:cTn id="28" presetID="9" presetClass="entr" presetSubtype="0" fill="hold" nodeType="after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dissolve">
                                      <p:cBhvr>
                                        <p:cTn id="30" dur="500"/>
                                        <p:tgtEl>
                                          <p:spTgt spid="106"/>
                                        </p:tgtEl>
                                      </p:cBhvr>
                                    </p:animEffect>
                                  </p:childTnLst>
                                </p:cTn>
                              </p:par>
                            </p:childTnLst>
                          </p:cTn>
                        </p:par>
                        <p:par>
                          <p:cTn id="31" fill="hold">
                            <p:stCondLst>
                              <p:cond delay="3000"/>
                            </p:stCondLst>
                            <p:childTnLst>
                              <p:par>
                                <p:cTn id="32" presetID="26" presetClass="emph" presetSubtype="0" repeatCount="3000" fill="hold" nodeType="afterEffect">
                                  <p:stCondLst>
                                    <p:cond delay="0"/>
                                  </p:stCondLst>
                                  <p:childTnLst>
                                    <p:animEffect transition="out" filter="fade">
                                      <p:cBhvr>
                                        <p:cTn id="33" dur="500" tmFilter="0, 0; .2, .5; .8, .5; 1, 0"/>
                                        <p:tgtEl>
                                          <p:spTgt spid="106"/>
                                        </p:tgtEl>
                                      </p:cBhvr>
                                    </p:animEffect>
                                    <p:animScale>
                                      <p:cBhvr>
                                        <p:cTn id="34" dur="250" autoRev="1" fill="hold"/>
                                        <p:tgtEl>
                                          <p:spTgt spid="106"/>
                                        </p:tgtEl>
                                      </p:cBhvr>
                                      <p:by x="105000" y="105000"/>
                                    </p:animScale>
                                  </p:childTnLst>
                                </p:cTn>
                              </p:par>
                              <p:par>
                                <p:cTn id="35" presetID="9" presetClass="entr" presetSubtype="0" fill="hold" grpId="0" nodeType="with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dissolve">
                                      <p:cBhvr>
                                        <p:cTn id="37" dur="500"/>
                                        <p:tgtEl>
                                          <p:spTgt spid="109"/>
                                        </p:tgtEl>
                                      </p:cBhvr>
                                    </p:animEffect>
                                  </p:childTnLst>
                                </p:cTn>
                              </p:par>
                            </p:childTnLst>
                          </p:cTn>
                        </p:par>
                        <p:par>
                          <p:cTn id="38" fill="hold">
                            <p:stCondLst>
                              <p:cond delay="4500"/>
                            </p:stCondLst>
                            <p:childTnLst>
                              <p:par>
                                <p:cTn id="39" presetID="9" presetClass="entr" presetSubtype="0" fill="hold" nodeType="after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dissolve">
                                      <p:cBhvr>
                                        <p:cTn id="41" dur="500"/>
                                        <p:tgtEl>
                                          <p:spTgt spid="108"/>
                                        </p:tgtEl>
                                      </p:cBhvr>
                                    </p:animEffect>
                                  </p:childTnLst>
                                </p:cTn>
                              </p:par>
                            </p:childTnLst>
                          </p:cTn>
                        </p:par>
                        <p:par>
                          <p:cTn id="42" fill="hold">
                            <p:stCondLst>
                              <p:cond delay="5000"/>
                            </p:stCondLst>
                            <p:childTnLst>
                              <p:par>
                                <p:cTn id="43" presetID="26" presetClass="emph" presetSubtype="0" repeatCount="3000" fill="hold" nodeType="afterEffect">
                                  <p:stCondLst>
                                    <p:cond delay="0"/>
                                  </p:stCondLst>
                                  <p:childTnLst>
                                    <p:animEffect transition="out" filter="fade">
                                      <p:cBhvr>
                                        <p:cTn id="44" dur="500" tmFilter="0, 0; .2, .5; .8, .5; 1, 0"/>
                                        <p:tgtEl>
                                          <p:spTgt spid="108"/>
                                        </p:tgtEl>
                                      </p:cBhvr>
                                    </p:animEffect>
                                    <p:animScale>
                                      <p:cBhvr>
                                        <p:cTn id="45" dur="250" autoRev="1" fill="hold"/>
                                        <p:tgtEl>
                                          <p:spTgt spid="108"/>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dissolve">
                                      <p:cBhvr>
                                        <p:cTn id="50" dur="500"/>
                                        <p:tgtEl>
                                          <p:spTgt spid="77"/>
                                        </p:tgtEl>
                                      </p:cBhvr>
                                    </p:animEffect>
                                  </p:childTnLst>
                                </p:cTn>
                              </p:par>
                            </p:childTnLst>
                          </p:cTn>
                        </p:par>
                        <p:par>
                          <p:cTn id="51" fill="hold">
                            <p:stCondLst>
                              <p:cond delay="500"/>
                            </p:stCondLst>
                            <p:childTnLst>
                              <p:par>
                                <p:cTn id="52" presetID="1" presetClass="exit" presetSubtype="0" fill="hold" nodeType="afterEffect">
                                  <p:stCondLst>
                                    <p:cond delay="0"/>
                                  </p:stCondLst>
                                  <p:childTnLst>
                                    <p:set>
                                      <p:cBhvr>
                                        <p:cTn id="53" dur="1" fill="hold">
                                          <p:stCondLst>
                                            <p:cond delay="0"/>
                                          </p:stCondLst>
                                        </p:cTn>
                                        <p:tgtEl>
                                          <p:spTgt spid="108"/>
                                        </p:tgtEl>
                                        <p:attrNameLst>
                                          <p:attrName>style.visibility</p:attrName>
                                        </p:attrNameLst>
                                      </p:cBhvr>
                                      <p:to>
                                        <p:strVal val="hidden"/>
                                      </p:to>
                                    </p:set>
                                  </p:childTnLst>
                                </p:cTn>
                              </p:par>
                              <p:par>
                                <p:cTn id="54" presetID="9" presetClass="entr" presetSubtype="0" fill="hold" nodeType="withEffect">
                                  <p:stCondLst>
                                    <p:cond delay="0"/>
                                  </p:stCondLst>
                                  <p:childTnLst>
                                    <p:set>
                                      <p:cBhvr>
                                        <p:cTn id="55" dur="1" fill="hold">
                                          <p:stCondLst>
                                            <p:cond delay="0"/>
                                          </p:stCondLst>
                                        </p:cTn>
                                        <p:tgtEl>
                                          <p:spTgt spid="110"/>
                                        </p:tgtEl>
                                        <p:attrNameLst>
                                          <p:attrName>style.visibility</p:attrName>
                                        </p:attrNameLst>
                                      </p:cBhvr>
                                      <p:to>
                                        <p:strVal val="visible"/>
                                      </p:to>
                                    </p:set>
                                    <p:animEffect transition="in" filter="dissolve">
                                      <p:cBhvr>
                                        <p:cTn id="56" dur="500"/>
                                        <p:tgtEl>
                                          <p:spTgt spid="110"/>
                                        </p:tgtEl>
                                      </p:cBhvr>
                                    </p:animEffect>
                                  </p:childTnLst>
                                </p:cTn>
                              </p:par>
                            </p:childTnLst>
                          </p:cTn>
                        </p:par>
                        <p:par>
                          <p:cTn id="57" fill="hold">
                            <p:stCondLst>
                              <p:cond delay="1000"/>
                            </p:stCondLst>
                            <p:childTnLst>
                              <p:par>
                                <p:cTn id="58" presetID="9" presetClass="entr" presetSubtype="0" fill="hold" grpId="0" nodeType="after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dissolve">
                                      <p:cBhvr>
                                        <p:cTn id="60" dur="500"/>
                                        <p:tgtEl>
                                          <p:spTgt spid="111"/>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02"/>
                                        </p:tgtEl>
                                        <p:attrNameLst>
                                          <p:attrName>style.visibility</p:attrName>
                                        </p:attrNameLst>
                                      </p:cBhvr>
                                      <p:to>
                                        <p:strVal val="visible"/>
                                      </p:to>
                                    </p:set>
                                    <p:animEffect transition="in" filter="dissolve">
                                      <p:cBhvr>
                                        <p:cTn id="65" dur="500"/>
                                        <p:tgtEl>
                                          <p:spTgt spid="102"/>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dissolve">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13" grpId="0"/>
      <p:bldP spid="100" grpId="0"/>
      <p:bldP spid="102" grpId="0"/>
      <p:bldP spid="107" grpId="0"/>
      <p:bldP spid="109" grpId="0"/>
      <p:bldP spid="77" grpId="0"/>
      <p:bldP spid="1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5D1453-5ADA-5548-826C-8AD27F9BF87B}"/>
              </a:ext>
            </a:extLst>
          </p:cNvPr>
          <p:cNvSpPr txBox="1"/>
          <p:nvPr/>
        </p:nvSpPr>
        <p:spPr>
          <a:xfrm>
            <a:off x="1139990" y="192149"/>
            <a:ext cx="1449436" cy="523220"/>
          </a:xfrm>
          <a:prstGeom prst="rect">
            <a:avLst/>
          </a:prstGeom>
          <a:noFill/>
        </p:spPr>
        <p:txBody>
          <a:bodyPr wrap="none" rtlCol="0">
            <a:spAutoFit/>
          </a:bodyPr>
          <a:lstStyle/>
          <a:p>
            <a:r>
              <a:rPr lang="en-US" sz="2800" b="1" dirty="0">
                <a:latin typeface="+mj-lt"/>
                <a:cs typeface="Calibri Light" panose="020F0302020204030204" pitchFamily="34" charset="0"/>
              </a:rPr>
              <a:t>History</a:t>
            </a:r>
          </a:p>
        </p:txBody>
      </p:sp>
      <p:pic>
        <p:nvPicPr>
          <p:cNvPr id="4" name="Picture 3" descr="Text&#10;&#10;Description automatically generated">
            <a:extLst>
              <a:ext uri="{FF2B5EF4-FFF2-40B4-BE49-F238E27FC236}">
                <a16:creationId xmlns:a16="http://schemas.microsoft.com/office/drawing/2014/main" id="{33D5E138-D5EB-1348-8379-390EAF9E3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98286">
            <a:off x="4758145" y="1773177"/>
            <a:ext cx="2675710" cy="267571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CCC2932-52C7-7D44-814B-3FAD2F55C36D}"/>
                  </a:ext>
                </a:extLst>
              </p:cNvPr>
              <p:cNvSpPr txBox="1"/>
              <p:nvPr/>
            </p:nvSpPr>
            <p:spPr>
              <a:xfrm>
                <a:off x="4636305" y="4847935"/>
                <a:ext cx="2919389" cy="369332"/>
              </a:xfrm>
              <a:prstGeom prst="rect">
                <a:avLst/>
              </a:prstGeom>
              <a:noFill/>
            </p:spPr>
            <p:txBody>
              <a:bodyPr wrap="none" rtlCol="0">
                <a:spAutoFit/>
              </a:bodyPr>
              <a:lstStyle/>
              <a:p>
                <a:r>
                  <a:rPr lang="en-US" dirty="0"/>
                  <a:t>data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disk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application</a:t>
                </a:r>
              </a:p>
            </p:txBody>
          </p:sp>
        </mc:Choice>
        <mc:Fallback xmlns="">
          <p:sp>
            <p:nvSpPr>
              <p:cNvPr id="2" name="TextBox 1">
                <a:extLst>
                  <a:ext uri="{FF2B5EF4-FFF2-40B4-BE49-F238E27FC236}">
                    <a16:creationId xmlns:a16="http://schemas.microsoft.com/office/drawing/2014/main" id="{6CCC2932-52C7-7D44-814B-3FAD2F55C36D}"/>
                  </a:ext>
                </a:extLst>
              </p:cNvPr>
              <p:cNvSpPr txBox="1">
                <a:spLocks noRot="1" noChangeAspect="1" noMove="1" noResize="1" noEditPoints="1" noAdjustHandles="1" noChangeArrowheads="1" noChangeShapeType="1" noTextEdit="1"/>
              </p:cNvSpPr>
              <p:nvPr/>
            </p:nvSpPr>
            <p:spPr>
              <a:xfrm>
                <a:off x="4636305" y="4847935"/>
                <a:ext cx="2919389" cy="369332"/>
              </a:xfrm>
              <a:prstGeom prst="rect">
                <a:avLst/>
              </a:prstGeom>
              <a:blipFill>
                <a:blip r:embed="rId4"/>
                <a:stretch>
                  <a:fillRect l="-2174" t="-3333" r="-870" b="-26667"/>
                </a:stretch>
              </a:blipFill>
            </p:spPr>
            <p:txBody>
              <a:bodyPr/>
              <a:lstStyle/>
              <a:p>
                <a:r>
                  <a:rPr lang="en-US">
                    <a:noFill/>
                  </a:rPr>
                  <a:t> </a:t>
                </a:r>
              </a:p>
            </p:txBody>
          </p:sp>
        </mc:Fallback>
      </mc:AlternateContent>
    </p:spTree>
    <p:extLst>
      <p:ext uri="{BB962C8B-B14F-4D97-AF65-F5344CB8AC3E}">
        <p14:creationId xmlns:p14="http://schemas.microsoft.com/office/powerpoint/2010/main" val="253976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5D1453-5ADA-5548-826C-8AD27F9BF87B}"/>
              </a:ext>
            </a:extLst>
          </p:cNvPr>
          <p:cNvSpPr txBox="1"/>
          <p:nvPr/>
        </p:nvSpPr>
        <p:spPr>
          <a:xfrm>
            <a:off x="878094" y="369601"/>
            <a:ext cx="55226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1D2E"/>
                </a:solidFill>
                <a:effectLst/>
                <a:uLnTx/>
                <a:uFillTx/>
                <a:latin typeface="DM Sans"/>
                <a:ea typeface="+mn-ea"/>
                <a:cs typeface="Calibri Light" panose="020F0302020204030204" pitchFamily="34" charset="0"/>
              </a:rPr>
              <a:t>Your most valuable asset: data</a:t>
            </a:r>
          </a:p>
        </p:txBody>
      </p:sp>
      <p:sp>
        <p:nvSpPr>
          <p:cNvPr id="6" name="TextBox 5">
            <a:extLst>
              <a:ext uri="{FF2B5EF4-FFF2-40B4-BE49-F238E27FC236}">
                <a16:creationId xmlns:a16="http://schemas.microsoft.com/office/drawing/2014/main" id="{03B30ABA-0345-204D-BC35-B15AC8F49D93}"/>
              </a:ext>
            </a:extLst>
          </p:cNvPr>
          <p:cNvSpPr txBox="1"/>
          <p:nvPr/>
        </p:nvSpPr>
        <p:spPr>
          <a:xfrm>
            <a:off x="656641" y="1095505"/>
            <a:ext cx="11181266" cy="40011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chemeClr val="tx2"/>
                </a:solidFill>
                <a:effectLst/>
                <a:uLnTx/>
                <a:uFillTx/>
                <a:latin typeface="DM Sans"/>
                <a:ea typeface="+mn-ea"/>
                <a:cs typeface="+mn-cs"/>
              </a:rPr>
              <a:t>Information System:</a:t>
            </a:r>
            <a:r>
              <a:rPr kumimoji="0" lang="en-US" sz="2000" b="0" i="0" u="none" strike="noStrike" kern="1200" cap="none" spc="0" normalizeH="0" baseline="0" noProof="0" dirty="0">
                <a:ln>
                  <a:noFill/>
                </a:ln>
                <a:solidFill>
                  <a:srgbClr val="1D1D2E"/>
                </a:solidFill>
                <a:effectLst/>
                <a:uLnTx/>
                <a:uFillTx/>
                <a:latin typeface="DM Sans"/>
                <a:ea typeface="+mn-ea"/>
                <a:cs typeface="+mn-cs"/>
              </a:rPr>
              <a:t> </a:t>
            </a:r>
            <a:r>
              <a:rPr lang="en-US" sz="2000" dirty="0">
                <a:solidFill>
                  <a:srgbClr val="1D1D2E"/>
                </a:solidFill>
                <a:latin typeface="DM Sans"/>
              </a:rPr>
              <a:t>C</a:t>
            </a:r>
            <a:r>
              <a:rPr kumimoji="0" lang="en-US" sz="2000" b="0" i="0" u="none" strike="noStrike" kern="1200" cap="none" spc="0" normalizeH="0" baseline="0" noProof="0" dirty="0" err="1">
                <a:ln>
                  <a:noFill/>
                </a:ln>
                <a:solidFill>
                  <a:srgbClr val="1D1D2E"/>
                </a:solidFill>
                <a:effectLst/>
                <a:uLnTx/>
                <a:uFillTx/>
                <a:latin typeface="DM Sans"/>
                <a:ea typeface="+mn-ea"/>
                <a:cs typeface="+mn-cs"/>
              </a:rPr>
              <a:t>ombination</a:t>
            </a:r>
            <a:r>
              <a:rPr kumimoji="0" lang="en-US" sz="2000" b="0" i="0" u="none" strike="noStrike" kern="1200" cap="none" spc="0" normalizeH="0" baseline="0" noProof="0" dirty="0">
                <a:ln>
                  <a:noFill/>
                </a:ln>
                <a:solidFill>
                  <a:srgbClr val="1D1D2E"/>
                </a:solidFill>
                <a:effectLst/>
                <a:uLnTx/>
                <a:uFillTx/>
                <a:latin typeface="DM Sans"/>
                <a:ea typeface="+mn-ea"/>
                <a:cs typeface="+mn-cs"/>
              </a:rPr>
              <a:t> of protocols and channels connecting you to your data.</a:t>
            </a:r>
          </a:p>
        </p:txBody>
      </p:sp>
      <p:sp>
        <p:nvSpPr>
          <p:cNvPr id="47" name="TextBox 46">
            <a:extLst>
              <a:ext uri="{FF2B5EF4-FFF2-40B4-BE49-F238E27FC236}">
                <a16:creationId xmlns:a16="http://schemas.microsoft.com/office/drawing/2014/main" id="{0A008EDB-EB57-F845-ADC0-997EA6D8158E}"/>
              </a:ext>
            </a:extLst>
          </p:cNvPr>
          <p:cNvSpPr txBox="1"/>
          <p:nvPr/>
        </p:nvSpPr>
        <p:spPr>
          <a:xfrm>
            <a:off x="5407152" y="2695388"/>
            <a:ext cx="184731" cy="369332"/>
          </a:xfrm>
          <a:prstGeom prst="rect">
            <a:avLst/>
          </a:prstGeom>
          <a:noFill/>
        </p:spPr>
        <p:txBody>
          <a:bodyPr wrap="none" rtlCol="0">
            <a:spAutoFit/>
          </a:bodyPr>
          <a:lstStyle/>
          <a:p>
            <a:endParaRPr lang="en-US" dirty="0"/>
          </a:p>
        </p:txBody>
      </p:sp>
      <p:sp>
        <p:nvSpPr>
          <p:cNvPr id="50" name="TextBox 49">
            <a:extLst>
              <a:ext uri="{FF2B5EF4-FFF2-40B4-BE49-F238E27FC236}">
                <a16:creationId xmlns:a16="http://schemas.microsoft.com/office/drawing/2014/main" id="{C7BD13BF-08B5-924E-98FD-1A1A8708FD62}"/>
              </a:ext>
            </a:extLst>
          </p:cNvPr>
          <p:cNvSpPr txBox="1"/>
          <p:nvPr/>
        </p:nvSpPr>
        <p:spPr>
          <a:xfrm>
            <a:off x="6949440" y="2701484"/>
            <a:ext cx="184731" cy="369332"/>
          </a:xfrm>
          <a:prstGeom prst="rect">
            <a:avLst/>
          </a:prstGeom>
          <a:noFill/>
        </p:spPr>
        <p:txBody>
          <a:bodyPr wrap="none" rtlCol="0">
            <a:spAutoFit/>
          </a:bodyPr>
          <a:lstStyle/>
          <a:p>
            <a:endParaRPr lang="en-US" dirty="0"/>
          </a:p>
        </p:txBody>
      </p:sp>
      <p:grpSp>
        <p:nvGrpSpPr>
          <p:cNvPr id="29" name="Group 28">
            <a:extLst>
              <a:ext uri="{FF2B5EF4-FFF2-40B4-BE49-F238E27FC236}">
                <a16:creationId xmlns:a16="http://schemas.microsoft.com/office/drawing/2014/main" id="{CB09655F-43E5-F04A-9DB8-30FDE79BBA81}"/>
              </a:ext>
            </a:extLst>
          </p:cNvPr>
          <p:cNvGrpSpPr/>
          <p:nvPr/>
        </p:nvGrpSpPr>
        <p:grpSpPr>
          <a:xfrm>
            <a:off x="2755392" y="2427164"/>
            <a:ext cx="6232295" cy="749808"/>
            <a:chOff x="2755392" y="2212848"/>
            <a:chExt cx="6232295" cy="749808"/>
          </a:xfrm>
        </p:grpSpPr>
        <p:sp>
          <p:nvSpPr>
            <p:cNvPr id="5" name="Rectangle 4">
              <a:extLst>
                <a:ext uri="{FF2B5EF4-FFF2-40B4-BE49-F238E27FC236}">
                  <a16:creationId xmlns:a16="http://schemas.microsoft.com/office/drawing/2014/main" id="{9A9DDFBD-95AA-DB4C-B2DA-B4C52127BB9B}"/>
                </a:ext>
              </a:extLst>
            </p:cNvPr>
            <p:cNvSpPr/>
            <p:nvPr/>
          </p:nvSpPr>
          <p:spPr>
            <a:xfrm>
              <a:off x="2755392" y="2218944"/>
              <a:ext cx="1547218" cy="743712"/>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05828E5-16ED-9E4A-8E3E-06DDD7670543}"/>
                </a:ext>
              </a:extLst>
            </p:cNvPr>
            <p:cNvSpPr/>
            <p:nvPr/>
          </p:nvSpPr>
          <p:spPr>
            <a:xfrm>
              <a:off x="4809744" y="2212848"/>
              <a:ext cx="1023547" cy="743712"/>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868730-A57F-1946-B153-F8A1C225EE61}"/>
                </a:ext>
              </a:extLst>
            </p:cNvPr>
            <p:cNvSpPr/>
            <p:nvPr/>
          </p:nvSpPr>
          <p:spPr>
            <a:xfrm>
              <a:off x="6352032" y="2218944"/>
              <a:ext cx="1183337" cy="743712"/>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9B6A36C-5EC8-1047-99F1-E28C933D42C5}"/>
                </a:ext>
              </a:extLst>
            </p:cNvPr>
            <p:cNvSpPr/>
            <p:nvPr/>
          </p:nvSpPr>
          <p:spPr>
            <a:xfrm>
              <a:off x="8052816" y="2212848"/>
              <a:ext cx="934871" cy="743712"/>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A5F206E3-4E74-CC4F-8AC1-D432FDFAEDD2}"/>
              </a:ext>
            </a:extLst>
          </p:cNvPr>
          <p:cNvSpPr txBox="1"/>
          <p:nvPr/>
        </p:nvSpPr>
        <p:spPr>
          <a:xfrm>
            <a:off x="8650224" y="2695388"/>
            <a:ext cx="184731" cy="369332"/>
          </a:xfrm>
          <a:prstGeom prst="rect">
            <a:avLst/>
          </a:prstGeom>
          <a:noFill/>
        </p:spPr>
        <p:txBody>
          <a:bodyPr wrap="none" rtlCol="0">
            <a:spAutoFit/>
          </a:bodyPr>
          <a:lstStyle/>
          <a:p>
            <a:endParaRPr lang="en-US" dirty="0"/>
          </a:p>
        </p:txBody>
      </p:sp>
      <p:grpSp>
        <p:nvGrpSpPr>
          <p:cNvPr id="28" name="Group 27">
            <a:extLst>
              <a:ext uri="{FF2B5EF4-FFF2-40B4-BE49-F238E27FC236}">
                <a16:creationId xmlns:a16="http://schemas.microsoft.com/office/drawing/2014/main" id="{10773CD9-D1DF-964C-8970-99A7F86CED8B}"/>
              </a:ext>
            </a:extLst>
          </p:cNvPr>
          <p:cNvGrpSpPr/>
          <p:nvPr/>
        </p:nvGrpSpPr>
        <p:grpSpPr>
          <a:xfrm>
            <a:off x="2705698" y="2611593"/>
            <a:ext cx="6281989" cy="383423"/>
            <a:chOff x="2705698" y="1360957"/>
            <a:chExt cx="6281989" cy="383423"/>
          </a:xfrm>
        </p:grpSpPr>
        <p:sp>
          <p:nvSpPr>
            <p:cNvPr id="13" name="TextBox 12">
              <a:extLst>
                <a:ext uri="{FF2B5EF4-FFF2-40B4-BE49-F238E27FC236}">
                  <a16:creationId xmlns:a16="http://schemas.microsoft.com/office/drawing/2014/main" id="{772CCE79-E135-7C4D-B07B-1D9D9C072A65}"/>
                </a:ext>
              </a:extLst>
            </p:cNvPr>
            <p:cNvSpPr txBox="1"/>
            <p:nvPr/>
          </p:nvSpPr>
          <p:spPr>
            <a:xfrm>
              <a:off x="2705698" y="1375048"/>
              <a:ext cx="1646605" cy="369332"/>
            </a:xfrm>
            <a:prstGeom prst="rect">
              <a:avLst/>
            </a:prstGeom>
            <a:noFill/>
          </p:spPr>
          <p:txBody>
            <a:bodyPr wrap="none" rtlCol="0">
              <a:spAutoFit/>
            </a:bodyPr>
            <a:lstStyle/>
            <a:p>
              <a:r>
                <a:rPr lang="en-US" dirty="0"/>
                <a:t>physical layer</a:t>
              </a:r>
            </a:p>
          </p:txBody>
        </p:sp>
        <p:sp>
          <p:nvSpPr>
            <p:cNvPr id="48" name="TextBox 47">
              <a:extLst>
                <a:ext uri="{FF2B5EF4-FFF2-40B4-BE49-F238E27FC236}">
                  <a16:creationId xmlns:a16="http://schemas.microsoft.com/office/drawing/2014/main" id="{7121A413-2A24-744B-8F6B-5FF6D98DCF80}"/>
                </a:ext>
              </a:extLst>
            </p:cNvPr>
            <p:cNvSpPr txBox="1"/>
            <p:nvPr/>
          </p:nvSpPr>
          <p:spPr>
            <a:xfrm>
              <a:off x="4809744" y="1367053"/>
              <a:ext cx="1048685" cy="369332"/>
            </a:xfrm>
            <a:prstGeom prst="rect">
              <a:avLst/>
            </a:prstGeom>
            <a:noFill/>
          </p:spPr>
          <p:txBody>
            <a:bodyPr wrap="none" rtlCol="0">
              <a:spAutoFit/>
            </a:bodyPr>
            <a:lstStyle/>
            <a:p>
              <a:r>
                <a:rPr lang="en-US" dirty="0"/>
                <a:t>network</a:t>
              </a:r>
            </a:p>
          </p:txBody>
        </p:sp>
        <p:sp>
          <p:nvSpPr>
            <p:cNvPr id="51" name="TextBox 50">
              <a:extLst>
                <a:ext uri="{FF2B5EF4-FFF2-40B4-BE49-F238E27FC236}">
                  <a16:creationId xmlns:a16="http://schemas.microsoft.com/office/drawing/2014/main" id="{A5F797B4-E39B-D44A-9F6D-D5254759D483}"/>
                </a:ext>
              </a:extLst>
            </p:cNvPr>
            <p:cNvSpPr txBox="1"/>
            <p:nvPr/>
          </p:nvSpPr>
          <p:spPr>
            <a:xfrm>
              <a:off x="6352032" y="1360957"/>
              <a:ext cx="1183337" cy="369332"/>
            </a:xfrm>
            <a:prstGeom prst="rect">
              <a:avLst/>
            </a:prstGeom>
            <a:noFill/>
          </p:spPr>
          <p:txBody>
            <a:bodyPr wrap="none" rtlCol="0">
              <a:spAutoFit/>
            </a:bodyPr>
            <a:lstStyle/>
            <a:p>
              <a:r>
                <a:rPr lang="en-US" dirty="0"/>
                <a:t>transport</a:t>
              </a:r>
            </a:p>
          </p:txBody>
        </p:sp>
        <p:sp>
          <p:nvSpPr>
            <p:cNvPr id="54" name="TextBox 53">
              <a:extLst>
                <a:ext uri="{FF2B5EF4-FFF2-40B4-BE49-F238E27FC236}">
                  <a16:creationId xmlns:a16="http://schemas.microsoft.com/office/drawing/2014/main" id="{A4A42AFF-FD10-2F4C-9A20-909DE64EB0CF}"/>
                </a:ext>
              </a:extLst>
            </p:cNvPr>
            <p:cNvSpPr txBox="1"/>
            <p:nvPr/>
          </p:nvSpPr>
          <p:spPr>
            <a:xfrm>
              <a:off x="8052816" y="1367053"/>
              <a:ext cx="934871" cy="369332"/>
            </a:xfrm>
            <a:prstGeom prst="rect">
              <a:avLst/>
            </a:prstGeom>
            <a:noFill/>
          </p:spPr>
          <p:txBody>
            <a:bodyPr wrap="none" rtlCol="0">
              <a:spAutoFit/>
            </a:bodyPr>
            <a:lstStyle/>
            <a:p>
              <a:r>
                <a:rPr lang="en-US" dirty="0"/>
                <a:t>access</a:t>
              </a:r>
            </a:p>
          </p:txBody>
        </p:sp>
      </p:grpSp>
      <p:grpSp>
        <p:nvGrpSpPr>
          <p:cNvPr id="27" name="Group 26">
            <a:extLst>
              <a:ext uri="{FF2B5EF4-FFF2-40B4-BE49-F238E27FC236}">
                <a16:creationId xmlns:a16="http://schemas.microsoft.com/office/drawing/2014/main" id="{E05C6C6E-E3BF-A046-99C6-E2A876761394}"/>
              </a:ext>
            </a:extLst>
          </p:cNvPr>
          <p:cNvGrpSpPr/>
          <p:nvPr/>
        </p:nvGrpSpPr>
        <p:grpSpPr>
          <a:xfrm>
            <a:off x="4277432" y="2643573"/>
            <a:ext cx="3769859" cy="315014"/>
            <a:chOff x="4277432" y="2429257"/>
            <a:chExt cx="3769859" cy="315014"/>
          </a:xfrm>
        </p:grpSpPr>
        <p:grpSp>
          <p:nvGrpSpPr>
            <p:cNvPr id="14" name="Group 13">
              <a:extLst>
                <a:ext uri="{FF2B5EF4-FFF2-40B4-BE49-F238E27FC236}">
                  <a16:creationId xmlns:a16="http://schemas.microsoft.com/office/drawing/2014/main" id="{9D5A1A6A-3CC3-3B47-AAC1-8993ED1C36CF}"/>
                </a:ext>
              </a:extLst>
            </p:cNvPr>
            <p:cNvGrpSpPr/>
            <p:nvPr/>
          </p:nvGrpSpPr>
          <p:grpSpPr>
            <a:xfrm>
              <a:off x="4277432" y="2434927"/>
              <a:ext cx="538254" cy="308918"/>
              <a:chOff x="3411800" y="2300815"/>
              <a:chExt cx="538254" cy="308918"/>
            </a:xfrm>
          </p:grpSpPr>
          <p:cxnSp>
            <p:nvCxnSpPr>
              <p:cNvPr id="56" name="Straight Arrow Connector 55">
                <a:extLst>
                  <a:ext uri="{FF2B5EF4-FFF2-40B4-BE49-F238E27FC236}">
                    <a16:creationId xmlns:a16="http://schemas.microsoft.com/office/drawing/2014/main" id="{72936C49-0ED2-AC49-B7FE-21270BF6286C}"/>
                  </a:ext>
                </a:extLst>
              </p:cNvPr>
              <p:cNvCxnSpPr>
                <a:cxnSpLocks/>
              </p:cNvCxnSpPr>
              <p:nvPr/>
            </p:nvCxnSpPr>
            <p:spPr>
              <a:xfrm>
                <a:off x="3423992" y="2300815"/>
                <a:ext cx="526062" cy="4118"/>
              </a:xfrm>
              <a:prstGeom prst="straightConnector1">
                <a:avLst/>
              </a:prstGeom>
              <a:ln w="12700">
                <a:solidFill>
                  <a:schemeClr val="tx2"/>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6149793-C84A-A244-8AAF-AFD9AE31C888}"/>
                  </a:ext>
                </a:extLst>
              </p:cNvPr>
              <p:cNvCxnSpPr>
                <a:cxnSpLocks/>
              </p:cNvCxnSpPr>
              <p:nvPr/>
            </p:nvCxnSpPr>
            <p:spPr>
              <a:xfrm>
                <a:off x="3417896" y="2453215"/>
                <a:ext cx="526062" cy="4118"/>
              </a:xfrm>
              <a:prstGeom prst="straightConnector1">
                <a:avLst/>
              </a:prstGeom>
              <a:ln w="12700">
                <a:solidFill>
                  <a:schemeClr val="tx2"/>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A12AA5E-570B-BE49-880A-BE2789DF8EC7}"/>
                  </a:ext>
                </a:extLst>
              </p:cNvPr>
              <p:cNvCxnSpPr>
                <a:cxnSpLocks/>
              </p:cNvCxnSpPr>
              <p:nvPr/>
            </p:nvCxnSpPr>
            <p:spPr>
              <a:xfrm>
                <a:off x="3411800" y="2605615"/>
                <a:ext cx="526062" cy="4118"/>
              </a:xfrm>
              <a:prstGeom prst="straightConnector1">
                <a:avLst/>
              </a:prstGeom>
              <a:ln w="12700">
                <a:solidFill>
                  <a:schemeClr val="tx2"/>
                </a:solidFill>
                <a:tailEnd type="arrow" w="med" len="med"/>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1A3DD2F8-8B86-8649-BEEC-371EBA3C0283}"/>
                </a:ext>
              </a:extLst>
            </p:cNvPr>
            <p:cNvGrpSpPr/>
            <p:nvPr/>
          </p:nvGrpSpPr>
          <p:grpSpPr>
            <a:xfrm>
              <a:off x="5808253" y="2429257"/>
              <a:ext cx="538254" cy="308918"/>
              <a:chOff x="3411800" y="2300815"/>
              <a:chExt cx="538254" cy="308918"/>
            </a:xfrm>
          </p:grpSpPr>
          <p:cxnSp>
            <p:nvCxnSpPr>
              <p:cNvPr id="63" name="Straight Arrow Connector 62">
                <a:extLst>
                  <a:ext uri="{FF2B5EF4-FFF2-40B4-BE49-F238E27FC236}">
                    <a16:creationId xmlns:a16="http://schemas.microsoft.com/office/drawing/2014/main" id="{1762857D-B73B-0448-A3BE-457B24B6A374}"/>
                  </a:ext>
                </a:extLst>
              </p:cNvPr>
              <p:cNvCxnSpPr>
                <a:cxnSpLocks/>
              </p:cNvCxnSpPr>
              <p:nvPr/>
            </p:nvCxnSpPr>
            <p:spPr>
              <a:xfrm>
                <a:off x="3423992" y="2300815"/>
                <a:ext cx="526062" cy="4118"/>
              </a:xfrm>
              <a:prstGeom prst="straightConnector1">
                <a:avLst/>
              </a:prstGeom>
              <a:ln w="12700">
                <a:solidFill>
                  <a:schemeClr val="tx2"/>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1BDF752-FCC2-5749-903A-D47C81A317D4}"/>
                  </a:ext>
                </a:extLst>
              </p:cNvPr>
              <p:cNvCxnSpPr>
                <a:cxnSpLocks/>
              </p:cNvCxnSpPr>
              <p:nvPr/>
            </p:nvCxnSpPr>
            <p:spPr>
              <a:xfrm>
                <a:off x="3417896" y="2453215"/>
                <a:ext cx="526062" cy="4118"/>
              </a:xfrm>
              <a:prstGeom prst="straightConnector1">
                <a:avLst/>
              </a:prstGeom>
              <a:ln w="12700">
                <a:solidFill>
                  <a:schemeClr val="tx2"/>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B7D2344-F988-D946-A978-5D0B9907DD63}"/>
                  </a:ext>
                </a:extLst>
              </p:cNvPr>
              <p:cNvCxnSpPr>
                <a:cxnSpLocks/>
              </p:cNvCxnSpPr>
              <p:nvPr/>
            </p:nvCxnSpPr>
            <p:spPr>
              <a:xfrm>
                <a:off x="3411800" y="2605615"/>
                <a:ext cx="526062" cy="4118"/>
              </a:xfrm>
              <a:prstGeom prst="straightConnector1">
                <a:avLst/>
              </a:prstGeom>
              <a:ln w="12700">
                <a:solidFill>
                  <a:schemeClr val="tx2"/>
                </a:solidFill>
                <a:tailEnd type="arrow"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A32EA3F8-257F-B243-8A46-DB6C473449EA}"/>
                </a:ext>
              </a:extLst>
            </p:cNvPr>
            <p:cNvGrpSpPr/>
            <p:nvPr/>
          </p:nvGrpSpPr>
          <p:grpSpPr>
            <a:xfrm>
              <a:off x="7509037" y="2435353"/>
              <a:ext cx="538254" cy="308918"/>
              <a:chOff x="3411800" y="2300815"/>
              <a:chExt cx="538254" cy="308918"/>
            </a:xfrm>
          </p:grpSpPr>
          <p:cxnSp>
            <p:nvCxnSpPr>
              <p:cNvPr id="67" name="Straight Arrow Connector 66">
                <a:extLst>
                  <a:ext uri="{FF2B5EF4-FFF2-40B4-BE49-F238E27FC236}">
                    <a16:creationId xmlns:a16="http://schemas.microsoft.com/office/drawing/2014/main" id="{8CC0A320-276F-CD44-8E67-9A9946FB1C31}"/>
                  </a:ext>
                </a:extLst>
              </p:cNvPr>
              <p:cNvCxnSpPr>
                <a:cxnSpLocks/>
              </p:cNvCxnSpPr>
              <p:nvPr/>
            </p:nvCxnSpPr>
            <p:spPr>
              <a:xfrm>
                <a:off x="3423992" y="2300815"/>
                <a:ext cx="526062" cy="4118"/>
              </a:xfrm>
              <a:prstGeom prst="straightConnector1">
                <a:avLst/>
              </a:prstGeom>
              <a:ln w="12700">
                <a:solidFill>
                  <a:schemeClr val="tx2"/>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DEFABE9-4AFE-A949-B389-A976EB1AF7D1}"/>
                  </a:ext>
                </a:extLst>
              </p:cNvPr>
              <p:cNvCxnSpPr>
                <a:cxnSpLocks/>
              </p:cNvCxnSpPr>
              <p:nvPr/>
            </p:nvCxnSpPr>
            <p:spPr>
              <a:xfrm>
                <a:off x="3417896" y="2453215"/>
                <a:ext cx="526062" cy="4118"/>
              </a:xfrm>
              <a:prstGeom prst="straightConnector1">
                <a:avLst/>
              </a:prstGeom>
              <a:ln w="12700">
                <a:solidFill>
                  <a:schemeClr val="tx2"/>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D44678D-79B7-C34D-8C33-6D732C097A9B}"/>
                  </a:ext>
                </a:extLst>
              </p:cNvPr>
              <p:cNvCxnSpPr>
                <a:cxnSpLocks/>
              </p:cNvCxnSpPr>
              <p:nvPr/>
            </p:nvCxnSpPr>
            <p:spPr>
              <a:xfrm>
                <a:off x="3411800" y="2605615"/>
                <a:ext cx="526062" cy="4118"/>
              </a:xfrm>
              <a:prstGeom prst="straightConnector1">
                <a:avLst/>
              </a:prstGeom>
              <a:ln w="12700">
                <a:solidFill>
                  <a:schemeClr val="tx2"/>
                </a:solidFill>
                <a:tailEnd type="arrow" w="med" len="med"/>
              </a:ln>
            </p:spPr>
            <p:style>
              <a:lnRef idx="1">
                <a:schemeClr val="accent1"/>
              </a:lnRef>
              <a:fillRef idx="0">
                <a:schemeClr val="accent1"/>
              </a:fillRef>
              <a:effectRef idx="0">
                <a:schemeClr val="accent1"/>
              </a:effectRef>
              <a:fontRef idx="minor">
                <a:schemeClr val="tx1"/>
              </a:fontRef>
            </p:style>
          </p:cxnSp>
        </p:grpSp>
      </p:grpSp>
      <p:sp>
        <p:nvSpPr>
          <p:cNvPr id="73" name="TextBox 72">
            <a:extLst>
              <a:ext uri="{FF2B5EF4-FFF2-40B4-BE49-F238E27FC236}">
                <a16:creationId xmlns:a16="http://schemas.microsoft.com/office/drawing/2014/main" id="{928E737E-0DA4-DF4B-B987-218A96A3B856}"/>
              </a:ext>
            </a:extLst>
          </p:cNvPr>
          <p:cNvSpPr txBox="1"/>
          <p:nvPr/>
        </p:nvSpPr>
        <p:spPr>
          <a:xfrm>
            <a:off x="5362899" y="1860703"/>
            <a:ext cx="9332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1D2E"/>
                </a:solidFill>
                <a:effectLst/>
                <a:uLnTx/>
                <a:uFillTx/>
                <a:latin typeface="DM Sans"/>
                <a:ea typeface="+mn-ea"/>
                <a:cs typeface="+mn-cs"/>
              </a:rPr>
              <a:t>Layers</a:t>
            </a:r>
          </a:p>
        </p:txBody>
      </p:sp>
      <p:grpSp>
        <p:nvGrpSpPr>
          <p:cNvPr id="31" name="Group 30">
            <a:extLst>
              <a:ext uri="{FF2B5EF4-FFF2-40B4-BE49-F238E27FC236}">
                <a16:creationId xmlns:a16="http://schemas.microsoft.com/office/drawing/2014/main" id="{AF414564-FE0C-4E46-A8F5-C7911DD21FEE}"/>
              </a:ext>
            </a:extLst>
          </p:cNvPr>
          <p:cNvGrpSpPr/>
          <p:nvPr/>
        </p:nvGrpSpPr>
        <p:grpSpPr>
          <a:xfrm>
            <a:off x="4573241" y="3034078"/>
            <a:ext cx="1522759" cy="995142"/>
            <a:chOff x="4573241" y="2819762"/>
            <a:chExt cx="1522759" cy="995142"/>
          </a:xfrm>
        </p:grpSpPr>
        <p:sp>
          <p:nvSpPr>
            <p:cNvPr id="74" name="TextBox 73">
              <a:extLst>
                <a:ext uri="{FF2B5EF4-FFF2-40B4-BE49-F238E27FC236}">
                  <a16:creationId xmlns:a16="http://schemas.microsoft.com/office/drawing/2014/main" id="{686E1DB2-A384-C745-B908-72B4CA43A555}"/>
                </a:ext>
              </a:extLst>
            </p:cNvPr>
            <p:cNvSpPr txBox="1"/>
            <p:nvPr/>
          </p:nvSpPr>
          <p:spPr>
            <a:xfrm>
              <a:off x="4842072" y="3445572"/>
              <a:ext cx="11689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1D2E"/>
                  </a:solidFill>
                  <a:effectLst/>
                  <a:uLnTx/>
                  <a:uFillTx/>
                  <a:latin typeface="DM Sans"/>
                  <a:ea typeface="+mn-ea"/>
                  <a:cs typeface="+mn-cs"/>
                </a:rPr>
                <a:t>Channels</a:t>
              </a:r>
            </a:p>
          </p:txBody>
        </p:sp>
        <p:cxnSp>
          <p:nvCxnSpPr>
            <p:cNvPr id="75" name="Straight Connector 74">
              <a:extLst>
                <a:ext uri="{FF2B5EF4-FFF2-40B4-BE49-F238E27FC236}">
                  <a16:creationId xmlns:a16="http://schemas.microsoft.com/office/drawing/2014/main" id="{0CA1224F-B508-F741-BB65-4B5A2F4AB379}"/>
                </a:ext>
              </a:extLst>
            </p:cNvPr>
            <p:cNvCxnSpPr>
              <a:cxnSpLocks/>
            </p:cNvCxnSpPr>
            <p:nvPr/>
          </p:nvCxnSpPr>
          <p:spPr>
            <a:xfrm>
              <a:off x="4573241" y="2850404"/>
              <a:ext cx="681357" cy="6406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1D0BF76-DC3B-0E4C-80BA-6D0CC3B38AD4}"/>
                </a:ext>
              </a:extLst>
            </p:cNvPr>
            <p:cNvCxnSpPr>
              <a:cxnSpLocks/>
            </p:cNvCxnSpPr>
            <p:nvPr/>
          </p:nvCxnSpPr>
          <p:spPr>
            <a:xfrm flipH="1">
              <a:off x="5579081" y="2819762"/>
              <a:ext cx="516919" cy="6816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9" name="Straight Arrow Connector 78">
            <a:extLst>
              <a:ext uri="{FF2B5EF4-FFF2-40B4-BE49-F238E27FC236}">
                <a16:creationId xmlns:a16="http://schemas.microsoft.com/office/drawing/2014/main" id="{8227E84C-9D21-534F-8464-253AB42943C0}"/>
              </a:ext>
            </a:extLst>
          </p:cNvPr>
          <p:cNvCxnSpPr/>
          <p:nvPr/>
        </p:nvCxnSpPr>
        <p:spPr>
          <a:xfrm>
            <a:off x="2243470" y="2625144"/>
            <a:ext cx="526062" cy="4118"/>
          </a:xfrm>
          <a:prstGeom prst="straightConnector1">
            <a:avLst/>
          </a:prstGeom>
          <a:ln w="31750">
            <a:solidFill>
              <a:schemeClr val="tx2"/>
            </a:solidFill>
            <a:tailEnd type="arrow" w="lg"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A3A7F14-55FC-5043-A688-BB48D37F73C8}"/>
              </a:ext>
            </a:extLst>
          </p:cNvPr>
          <p:cNvSpPr txBox="1"/>
          <p:nvPr/>
        </p:nvSpPr>
        <p:spPr>
          <a:xfrm>
            <a:off x="1645694" y="2433023"/>
            <a:ext cx="646331" cy="369332"/>
          </a:xfrm>
          <a:prstGeom prst="rect">
            <a:avLst/>
          </a:prstGeom>
          <a:noFill/>
        </p:spPr>
        <p:txBody>
          <a:bodyPr wrap="none" rtlCol="0">
            <a:spAutoFit/>
          </a:bodyPr>
          <a:lstStyle/>
          <a:p>
            <a:r>
              <a:rPr lang="en-US" dirty="0"/>
              <a:t>user</a:t>
            </a:r>
          </a:p>
        </p:txBody>
      </p:sp>
      <p:sp>
        <p:nvSpPr>
          <p:cNvPr id="26" name="TextBox 25">
            <a:extLst>
              <a:ext uri="{FF2B5EF4-FFF2-40B4-BE49-F238E27FC236}">
                <a16:creationId xmlns:a16="http://schemas.microsoft.com/office/drawing/2014/main" id="{E59D0F89-DC7E-2F4A-9CBB-73E3EE3BD0CB}"/>
              </a:ext>
            </a:extLst>
          </p:cNvPr>
          <p:cNvSpPr txBox="1"/>
          <p:nvPr/>
        </p:nvSpPr>
        <p:spPr>
          <a:xfrm>
            <a:off x="9505134" y="2482543"/>
            <a:ext cx="668773" cy="369332"/>
          </a:xfrm>
          <a:prstGeom prst="rect">
            <a:avLst/>
          </a:prstGeom>
          <a:noFill/>
        </p:spPr>
        <p:txBody>
          <a:bodyPr wrap="none" rtlCol="0">
            <a:spAutoFit/>
          </a:bodyPr>
          <a:lstStyle/>
          <a:p>
            <a:r>
              <a:rPr lang="en-US" dirty="0"/>
              <a:t>data</a:t>
            </a:r>
          </a:p>
        </p:txBody>
      </p:sp>
      <p:cxnSp>
        <p:nvCxnSpPr>
          <p:cNvPr id="94" name="Straight Arrow Connector 93">
            <a:extLst>
              <a:ext uri="{FF2B5EF4-FFF2-40B4-BE49-F238E27FC236}">
                <a16:creationId xmlns:a16="http://schemas.microsoft.com/office/drawing/2014/main" id="{C94AB2F8-A19A-3843-80A3-2E78F4632412}"/>
              </a:ext>
            </a:extLst>
          </p:cNvPr>
          <p:cNvCxnSpPr/>
          <p:nvPr/>
        </p:nvCxnSpPr>
        <p:spPr>
          <a:xfrm>
            <a:off x="4310014" y="2801928"/>
            <a:ext cx="526062" cy="4118"/>
          </a:xfrm>
          <a:prstGeom prst="straightConnector1">
            <a:avLst/>
          </a:prstGeom>
          <a:ln w="31750">
            <a:solidFill>
              <a:schemeClr val="tx2"/>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D98FBB56-D87F-ED4B-A6A0-3C1796EB7562}"/>
              </a:ext>
            </a:extLst>
          </p:cNvPr>
          <p:cNvCxnSpPr/>
          <p:nvPr/>
        </p:nvCxnSpPr>
        <p:spPr>
          <a:xfrm>
            <a:off x="5827918" y="2942136"/>
            <a:ext cx="526062" cy="4118"/>
          </a:xfrm>
          <a:prstGeom prst="straightConnector1">
            <a:avLst/>
          </a:prstGeom>
          <a:ln w="31750">
            <a:solidFill>
              <a:schemeClr val="tx2"/>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BDBB2518-2BBE-0A43-8720-22598575BA58}"/>
              </a:ext>
            </a:extLst>
          </p:cNvPr>
          <p:cNvCxnSpPr/>
          <p:nvPr/>
        </p:nvCxnSpPr>
        <p:spPr>
          <a:xfrm>
            <a:off x="7528702" y="2801928"/>
            <a:ext cx="526062" cy="4118"/>
          </a:xfrm>
          <a:prstGeom prst="straightConnector1">
            <a:avLst/>
          </a:prstGeom>
          <a:ln w="31750">
            <a:solidFill>
              <a:schemeClr val="tx2"/>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6BE55509-8506-8C41-B10A-AB686E7DBEEB}"/>
              </a:ext>
            </a:extLst>
          </p:cNvPr>
          <p:cNvCxnSpPr/>
          <p:nvPr/>
        </p:nvCxnSpPr>
        <p:spPr>
          <a:xfrm>
            <a:off x="8985646" y="2661720"/>
            <a:ext cx="526062" cy="4118"/>
          </a:xfrm>
          <a:prstGeom prst="straightConnector1">
            <a:avLst/>
          </a:prstGeom>
          <a:ln w="31750">
            <a:solidFill>
              <a:schemeClr val="tx2"/>
            </a:solidFill>
            <a:tailEnd type="arrow" w="lg" len="me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47245EFD-9709-DA49-A389-55389D7FEE3D}"/>
              </a:ext>
            </a:extLst>
          </p:cNvPr>
          <p:cNvSpPr txBox="1"/>
          <p:nvPr/>
        </p:nvSpPr>
        <p:spPr>
          <a:xfrm>
            <a:off x="1517678" y="3207215"/>
            <a:ext cx="835485" cy="369332"/>
          </a:xfrm>
          <a:prstGeom prst="rect">
            <a:avLst/>
          </a:prstGeom>
          <a:noFill/>
        </p:spPr>
        <p:txBody>
          <a:bodyPr wrap="none" rtlCol="0">
            <a:spAutoFit/>
          </a:bodyPr>
          <a:lstStyle/>
          <a:p>
            <a:r>
              <a:rPr lang="en-US" dirty="0"/>
              <a:t>threat</a:t>
            </a:r>
          </a:p>
        </p:txBody>
      </p:sp>
      <p:sp>
        <p:nvSpPr>
          <p:cNvPr id="101" name="TextBox 100">
            <a:extLst>
              <a:ext uri="{FF2B5EF4-FFF2-40B4-BE49-F238E27FC236}">
                <a16:creationId xmlns:a16="http://schemas.microsoft.com/office/drawing/2014/main" id="{9B3989D9-A6BF-9749-8F33-09C019142555}"/>
              </a:ext>
            </a:extLst>
          </p:cNvPr>
          <p:cNvSpPr txBox="1"/>
          <p:nvPr/>
        </p:nvSpPr>
        <p:spPr>
          <a:xfrm>
            <a:off x="9665549" y="2711809"/>
            <a:ext cx="907621" cy="369332"/>
          </a:xfrm>
          <a:prstGeom prst="rect">
            <a:avLst/>
          </a:prstGeom>
          <a:noFill/>
        </p:spPr>
        <p:txBody>
          <a:bodyPr wrap="none" rtlCol="0">
            <a:spAutoFit/>
          </a:bodyPr>
          <a:lstStyle/>
          <a:p>
            <a:r>
              <a:rPr lang="en-US" dirty="0"/>
              <a:t>exploit</a:t>
            </a:r>
          </a:p>
        </p:txBody>
      </p:sp>
      <p:sp>
        <p:nvSpPr>
          <p:cNvPr id="30" name="Freeform 29">
            <a:extLst>
              <a:ext uri="{FF2B5EF4-FFF2-40B4-BE49-F238E27FC236}">
                <a16:creationId xmlns:a16="http://schemas.microsoft.com/office/drawing/2014/main" id="{066527E0-5258-E945-B06B-0195B0F93492}"/>
              </a:ext>
            </a:extLst>
          </p:cNvPr>
          <p:cNvSpPr/>
          <p:nvPr/>
        </p:nvSpPr>
        <p:spPr>
          <a:xfrm>
            <a:off x="2072640" y="2871402"/>
            <a:ext cx="7644158" cy="329954"/>
          </a:xfrm>
          <a:custGeom>
            <a:avLst/>
            <a:gdLst>
              <a:gd name="connsiteX0" fmla="*/ 0 w 7680960"/>
              <a:gd name="connsiteY0" fmla="*/ 341376 h 341376"/>
              <a:gd name="connsiteX1" fmla="*/ 694944 w 7680960"/>
              <a:gd name="connsiteY1" fmla="*/ 182880 h 341376"/>
              <a:gd name="connsiteX2" fmla="*/ 4023360 w 7680960"/>
              <a:gd name="connsiteY2" fmla="*/ 97536 h 341376"/>
              <a:gd name="connsiteX3" fmla="*/ 6912864 w 7680960"/>
              <a:gd name="connsiteY3" fmla="*/ 85344 h 341376"/>
              <a:gd name="connsiteX4" fmla="*/ 7680960 w 7680960"/>
              <a:gd name="connsiteY4" fmla="*/ 0 h 34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0960" h="341376">
                <a:moveTo>
                  <a:pt x="0" y="341376"/>
                </a:moveTo>
                <a:cubicBezTo>
                  <a:pt x="12192" y="282448"/>
                  <a:pt x="24384" y="223520"/>
                  <a:pt x="694944" y="182880"/>
                </a:cubicBezTo>
                <a:cubicBezTo>
                  <a:pt x="1365504" y="142240"/>
                  <a:pt x="2987040" y="113792"/>
                  <a:pt x="4023360" y="97536"/>
                </a:cubicBezTo>
                <a:cubicBezTo>
                  <a:pt x="5059680" y="81280"/>
                  <a:pt x="6303264" y="101600"/>
                  <a:pt x="6912864" y="85344"/>
                </a:cubicBezTo>
                <a:cubicBezTo>
                  <a:pt x="7522464" y="69088"/>
                  <a:pt x="7601712" y="34544"/>
                  <a:pt x="7680960" y="0"/>
                </a:cubicBezTo>
              </a:path>
            </a:pathLst>
          </a:custGeom>
          <a:noFill/>
          <a:ln w="3175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F47E6F95-8186-C046-A2D0-9D8CEF70F4DA}"/>
              </a:ext>
            </a:extLst>
          </p:cNvPr>
          <p:cNvSpPr txBox="1"/>
          <p:nvPr/>
        </p:nvSpPr>
        <p:spPr>
          <a:xfrm>
            <a:off x="667460" y="4517627"/>
            <a:ext cx="5875326" cy="40011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chemeClr val="tx2"/>
                </a:solidFill>
                <a:effectLst/>
                <a:uLnTx/>
                <a:uFillTx/>
                <a:latin typeface="DM Sans"/>
                <a:ea typeface="+mn-ea"/>
                <a:cs typeface="+mn-cs"/>
              </a:rPr>
              <a:t>Attack surface:</a:t>
            </a:r>
            <a:r>
              <a:rPr lang="en-US" sz="2000" dirty="0">
                <a:solidFill>
                  <a:srgbClr val="1D1D2E"/>
                </a:solidFill>
                <a:latin typeface="DM Sans"/>
              </a:rPr>
              <a:t> Set of possible vulnerabilities. </a:t>
            </a:r>
            <a:endParaRPr kumimoji="0" lang="en-US" sz="2000" b="0" i="0" u="none" strike="noStrike" kern="1200" cap="none" spc="0" normalizeH="0" baseline="0" noProof="0" dirty="0">
              <a:ln>
                <a:noFill/>
              </a:ln>
              <a:solidFill>
                <a:srgbClr val="1D1D2E"/>
              </a:solidFill>
              <a:effectLst/>
              <a:uLnTx/>
              <a:uFillTx/>
              <a:latin typeface="DM Sans"/>
              <a:ea typeface="+mn-ea"/>
              <a:cs typeface="+mn-cs"/>
            </a:endParaRPr>
          </a:p>
        </p:txBody>
      </p:sp>
      <p:sp>
        <p:nvSpPr>
          <p:cNvPr id="103" name="TextBox 102">
            <a:extLst>
              <a:ext uri="{FF2B5EF4-FFF2-40B4-BE49-F238E27FC236}">
                <a16:creationId xmlns:a16="http://schemas.microsoft.com/office/drawing/2014/main" id="{139DBB10-B357-E646-B70D-20E102B76799}"/>
              </a:ext>
            </a:extLst>
          </p:cNvPr>
          <p:cNvSpPr txBox="1"/>
          <p:nvPr/>
        </p:nvSpPr>
        <p:spPr>
          <a:xfrm>
            <a:off x="6174686" y="4523047"/>
            <a:ext cx="3910045" cy="40011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000" dirty="0">
                <a:solidFill>
                  <a:srgbClr val="1D1D2E"/>
                </a:solidFill>
                <a:latin typeface="DM Sans"/>
              </a:rPr>
              <a:t>Grows with system complexity!</a:t>
            </a:r>
            <a:endParaRPr kumimoji="0" lang="en-US" sz="2000" b="0" i="0" u="none" strike="noStrike" kern="1200" cap="none" spc="0" normalizeH="0" baseline="0" noProof="0" dirty="0">
              <a:ln>
                <a:noFill/>
              </a:ln>
              <a:solidFill>
                <a:srgbClr val="1D1D2E"/>
              </a:solidFill>
              <a:effectLst/>
              <a:uLnTx/>
              <a:uFillTx/>
              <a:latin typeface="DM Sans"/>
              <a:ea typeface="+mn-ea"/>
              <a:cs typeface="+mn-cs"/>
            </a:endParaRPr>
          </a:p>
        </p:txBody>
      </p:sp>
      <p:sp>
        <p:nvSpPr>
          <p:cNvPr id="2" name="TextBox 1">
            <a:extLst>
              <a:ext uri="{FF2B5EF4-FFF2-40B4-BE49-F238E27FC236}">
                <a16:creationId xmlns:a16="http://schemas.microsoft.com/office/drawing/2014/main" id="{A3FC3D52-D366-ECC5-6B5B-6BFF9565A9A6}"/>
              </a:ext>
            </a:extLst>
          </p:cNvPr>
          <p:cNvSpPr txBox="1"/>
          <p:nvPr/>
        </p:nvSpPr>
        <p:spPr>
          <a:xfrm>
            <a:off x="672542" y="5027173"/>
            <a:ext cx="9446817" cy="40011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000" b="1" dirty="0">
                <a:solidFill>
                  <a:schemeClr val="tx2"/>
                </a:solidFill>
                <a:latin typeface="DM Sans"/>
              </a:rPr>
              <a:t>Next</a:t>
            </a:r>
            <a:r>
              <a:rPr kumimoji="0" lang="en-US" sz="2000" b="1" i="0" u="none" strike="noStrike" kern="1200" cap="none" spc="0" normalizeH="0" baseline="0" noProof="0" dirty="0">
                <a:ln>
                  <a:noFill/>
                </a:ln>
                <a:solidFill>
                  <a:schemeClr val="tx2"/>
                </a:solidFill>
                <a:effectLst/>
                <a:uLnTx/>
                <a:uFillTx/>
                <a:latin typeface="DM Sans"/>
                <a:ea typeface="+mn-ea"/>
                <a:cs typeface="+mn-cs"/>
              </a:rPr>
              <a:t>:</a:t>
            </a:r>
            <a:r>
              <a:rPr lang="en-US" sz="2000" dirty="0">
                <a:solidFill>
                  <a:srgbClr val="1D1D2E"/>
                </a:solidFill>
                <a:latin typeface="DM Sans"/>
              </a:rPr>
              <a:t> Traditional approach to address data risk – architecture and philosophy</a:t>
            </a:r>
            <a:endParaRPr kumimoji="0" lang="en-US" sz="2000" b="0" i="0" u="none" strike="noStrike" kern="1200" cap="none" spc="0" normalizeH="0" baseline="0" noProof="0" dirty="0">
              <a:ln>
                <a:noFill/>
              </a:ln>
              <a:solidFill>
                <a:srgbClr val="1D1D2E"/>
              </a:solidFill>
              <a:effectLst/>
              <a:uLnTx/>
              <a:uFillTx/>
              <a:latin typeface="DM Sans"/>
              <a:ea typeface="+mn-ea"/>
              <a:cs typeface="+mn-cs"/>
            </a:endParaRPr>
          </a:p>
        </p:txBody>
      </p:sp>
    </p:spTree>
    <p:extLst>
      <p:ext uri="{BB962C8B-B14F-4D97-AF65-F5344CB8AC3E}">
        <p14:creationId xmlns:p14="http://schemas.microsoft.com/office/powerpoint/2010/main" val="366438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500"/>
                                        <p:tgtEl>
                                          <p:spTgt spid="73"/>
                                        </p:tgtEl>
                                      </p:cBhvr>
                                    </p:animEffect>
                                  </p:childTnLst>
                                </p:cTn>
                              </p:par>
                              <p:par>
                                <p:cTn id="21" presetID="9"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dissolv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dissolve">
                                      <p:cBhvr>
                                        <p:cTn id="33" dur="500"/>
                                        <p:tgtEl>
                                          <p:spTgt spid="27"/>
                                        </p:tgtEl>
                                      </p:cBhvr>
                                    </p:animEffect>
                                  </p:childTnLst>
                                </p:cTn>
                              </p:par>
                              <p:par>
                                <p:cTn id="34" presetID="9"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ssolv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dissolve">
                                      <p:cBhvr>
                                        <p:cTn id="41" dur="500"/>
                                        <p:tgtEl>
                                          <p:spTgt spid="79"/>
                                        </p:tgtEl>
                                      </p:cBhvr>
                                    </p:animEffect>
                                  </p:childTnLst>
                                </p:cTn>
                              </p:par>
                            </p:childTnLst>
                          </p:cTn>
                        </p:par>
                        <p:par>
                          <p:cTn id="42" fill="hold">
                            <p:stCondLst>
                              <p:cond delay="500"/>
                            </p:stCondLst>
                            <p:childTnLst>
                              <p:par>
                                <p:cTn id="43" presetID="9" presetClass="entr" presetSubtype="0" fill="hold" nodeType="after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dissolve">
                                      <p:cBhvr>
                                        <p:cTn id="45" dur="500"/>
                                        <p:tgtEl>
                                          <p:spTgt spid="94"/>
                                        </p:tgtEl>
                                      </p:cBhvr>
                                    </p:animEffect>
                                  </p:childTnLst>
                                </p:cTn>
                              </p:par>
                            </p:childTnLst>
                          </p:cTn>
                        </p:par>
                        <p:par>
                          <p:cTn id="46" fill="hold">
                            <p:stCondLst>
                              <p:cond delay="1000"/>
                            </p:stCondLst>
                            <p:childTnLst>
                              <p:par>
                                <p:cTn id="47" presetID="9" presetClass="entr" presetSubtype="0" fill="hold" nodeType="afterEffect">
                                  <p:stCondLst>
                                    <p:cond delay="0"/>
                                  </p:stCondLst>
                                  <p:childTnLst>
                                    <p:set>
                                      <p:cBhvr>
                                        <p:cTn id="48" dur="1" fill="hold">
                                          <p:stCondLst>
                                            <p:cond delay="0"/>
                                          </p:stCondLst>
                                        </p:cTn>
                                        <p:tgtEl>
                                          <p:spTgt spid="95"/>
                                        </p:tgtEl>
                                        <p:attrNameLst>
                                          <p:attrName>style.visibility</p:attrName>
                                        </p:attrNameLst>
                                      </p:cBhvr>
                                      <p:to>
                                        <p:strVal val="visible"/>
                                      </p:to>
                                    </p:set>
                                    <p:animEffect transition="in" filter="dissolve">
                                      <p:cBhvr>
                                        <p:cTn id="49" dur="500"/>
                                        <p:tgtEl>
                                          <p:spTgt spid="95"/>
                                        </p:tgtEl>
                                      </p:cBhvr>
                                    </p:animEffect>
                                  </p:childTnLst>
                                </p:cTn>
                              </p:par>
                            </p:childTnLst>
                          </p:cTn>
                        </p:par>
                        <p:par>
                          <p:cTn id="50" fill="hold">
                            <p:stCondLst>
                              <p:cond delay="1500"/>
                            </p:stCondLst>
                            <p:childTnLst>
                              <p:par>
                                <p:cTn id="51" presetID="9" presetClass="entr" presetSubtype="0" fill="hold" nodeType="afterEffect">
                                  <p:stCondLst>
                                    <p:cond delay="0"/>
                                  </p:stCondLst>
                                  <p:childTnLst>
                                    <p:set>
                                      <p:cBhvr>
                                        <p:cTn id="52" dur="1" fill="hold">
                                          <p:stCondLst>
                                            <p:cond delay="0"/>
                                          </p:stCondLst>
                                        </p:cTn>
                                        <p:tgtEl>
                                          <p:spTgt spid="98"/>
                                        </p:tgtEl>
                                        <p:attrNameLst>
                                          <p:attrName>style.visibility</p:attrName>
                                        </p:attrNameLst>
                                      </p:cBhvr>
                                      <p:to>
                                        <p:strVal val="visible"/>
                                      </p:to>
                                    </p:set>
                                    <p:animEffect transition="in" filter="dissolve">
                                      <p:cBhvr>
                                        <p:cTn id="53" dur="500"/>
                                        <p:tgtEl>
                                          <p:spTgt spid="98"/>
                                        </p:tgtEl>
                                      </p:cBhvr>
                                    </p:animEffect>
                                  </p:childTnLst>
                                </p:cTn>
                              </p:par>
                            </p:childTnLst>
                          </p:cTn>
                        </p:par>
                        <p:par>
                          <p:cTn id="54" fill="hold">
                            <p:stCondLst>
                              <p:cond delay="2000"/>
                            </p:stCondLst>
                            <p:childTnLst>
                              <p:par>
                                <p:cTn id="55" presetID="9" presetClass="entr" presetSubtype="0" fill="hold" nodeType="after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dissolve">
                                      <p:cBhvr>
                                        <p:cTn id="57" dur="500"/>
                                        <p:tgtEl>
                                          <p:spTgt spid="99"/>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Effect transition="in" filter="dissolve">
                                      <p:cBhvr>
                                        <p:cTn id="62" dur="500"/>
                                        <p:tgtEl>
                                          <p:spTgt spid="100"/>
                                        </p:tgtEl>
                                      </p:cBhvr>
                                    </p:animEffect>
                                  </p:childTnLst>
                                </p:cTn>
                              </p:par>
                            </p:childTnLst>
                          </p:cTn>
                        </p:par>
                        <p:par>
                          <p:cTn id="63" fill="hold">
                            <p:stCondLst>
                              <p:cond delay="500"/>
                            </p:stCondLst>
                            <p:childTnLst>
                              <p:par>
                                <p:cTn id="64" presetID="9" presetClass="entr" presetSubtype="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dissolve">
                                      <p:cBhvr>
                                        <p:cTn id="66" dur="500"/>
                                        <p:tgtEl>
                                          <p:spTgt spid="30"/>
                                        </p:tgtEl>
                                      </p:cBhvr>
                                    </p:animEffect>
                                  </p:childTnLst>
                                </p:cTn>
                              </p:par>
                            </p:childTnLst>
                          </p:cTn>
                        </p:par>
                        <p:par>
                          <p:cTn id="67" fill="hold">
                            <p:stCondLst>
                              <p:cond delay="1000"/>
                            </p:stCondLst>
                            <p:childTnLst>
                              <p:par>
                                <p:cTn id="68" presetID="9" presetClass="entr" presetSubtype="0" fill="hold" grpId="0" nodeType="afterEffect">
                                  <p:stCondLst>
                                    <p:cond delay="0"/>
                                  </p:stCondLst>
                                  <p:childTnLst>
                                    <p:set>
                                      <p:cBhvr>
                                        <p:cTn id="69" dur="1" fill="hold">
                                          <p:stCondLst>
                                            <p:cond delay="0"/>
                                          </p:stCondLst>
                                        </p:cTn>
                                        <p:tgtEl>
                                          <p:spTgt spid="101"/>
                                        </p:tgtEl>
                                        <p:attrNameLst>
                                          <p:attrName>style.visibility</p:attrName>
                                        </p:attrNameLst>
                                      </p:cBhvr>
                                      <p:to>
                                        <p:strVal val="visible"/>
                                      </p:to>
                                    </p:set>
                                    <p:animEffect transition="in" filter="dissolve">
                                      <p:cBhvr>
                                        <p:cTn id="70" dur="500"/>
                                        <p:tgtEl>
                                          <p:spTgt spid="10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dissolve">
                                      <p:cBhvr>
                                        <p:cTn id="75" dur="500"/>
                                        <p:tgtEl>
                                          <p:spTgt spid="102"/>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103"/>
                                        </p:tgtEl>
                                        <p:attrNameLst>
                                          <p:attrName>style.visibility</p:attrName>
                                        </p:attrNameLst>
                                      </p:cBhvr>
                                      <p:to>
                                        <p:strVal val="visible"/>
                                      </p:to>
                                    </p:set>
                                    <p:animEffect transition="in" filter="dissolve">
                                      <p:cBhvr>
                                        <p:cTn id="80" dur="500"/>
                                        <p:tgtEl>
                                          <p:spTgt spid="103"/>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dissolve">
                                      <p:cBhvr>
                                        <p:cTn id="8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3" grpId="0"/>
      <p:bldP spid="25" grpId="0"/>
      <p:bldP spid="26" grpId="0"/>
      <p:bldP spid="100" grpId="0"/>
      <p:bldP spid="101" grpId="0"/>
      <p:bldP spid="30" grpId="0" animBg="1"/>
      <p:bldP spid="102" grpId="0"/>
      <p:bldP spid="10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4040D10-8B9B-8741-BEB3-C1A2CA73412F}"/>
              </a:ext>
            </a:extLst>
          </p:cNvPr>
          <p:cNvPicPr>
            <a:picLocks noGrp="1" noChangeAspect="1"/>
          </p:cNvPicPr>
          <p:nvPr>
            <p:ph type="pic" idx="1"/>
          </p:nvPr>
        </p:nvPicPr>
        <p:blipFill>
          <a:blip r:embed="rId3"/>
          <a:srcRect l="13" r="13"/>
          <a:stretch>
            <a:fillRect/>
          </a:stretch>
        </p:blipFill>
        <p:spPr/>
      </p:pic>
      <p:sp>
        <p:nvSpPr>
          <p:cNvPr id="7" name="TextBox 6">
            <a:extLst>
              <a:ext uri="{FF2B5EF4-FFF2-40B4-BE49-F238E27FC236}">
                <a16:creationId xmlns:a16="http://schemas.microsoft.com/office/drawing/2014/main" id="{598836BF-CB9F-A3C3-0DE7-AEEA00265C5D}"/>
              </a:ext>
            </a:extLst>
          </p:cNvPr>
          <p:cNvSpPr txBox="1"/>
          <p:nvPr/>
        </p:nvSpPr>
        <p:spPr>
          <a:xfrm>
            <a:off x="693460" y="307551"/>
            <a:ext cx="8871646" cy="1631216"/>
          </a:xfrm>
          <a:prstGeom prst="rect">
            <a:avLst/>
          </a:prstGeom>
          <a:noFill/>
        </p:spPr>
        <p:txBody>
          <a:bodyPr wrap="square" rtlCol="0">
            <a:spAutoFit/>
          </a:bodyPr>
          <a:lstStyle/>
          <a:p>
            <a:r>
              <a:rPr lang="en-US" sz="2800" b="1" dirty="0">
                <a:solidFill>
                  <a:schemeClr val="bg1"/>
                </a:solidFill>
              </a:rPr>
              <a:t>Traditional security is perimeter-centric </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Castle mentality</a:t>
            </a:r>
          </a:p>
          <a:p>
            <a:pPr marL="342900" indent="-342900">
              <a:buFont typeface="Arial" panose="020B0604020202020204" pitchFamily="34" charset="0"/>
              <a:buChar char="•"/>
            </a:pPr>
            <a:r>
              <a:rPr lang="en-US" sz="2400" dirty="0">
                <a:solidFill>
                  <a:schemeClr val="bg1"/>
                </a:solidFill>
              </a:rPr>
              <a:t>Manage the activity around data</a:t>
            </a:r>
          </a:p>
        </p:txBody>
      </p:sp>
      <p:sp>
        <p:nvSpPr>
          <p:cNvPr id="8" name="TextBox 7">
            <a:extLst>
              <a:ext uri="{FF2B5EF4-FFF2-40B4-BE49-F238E27FC236}">
                <a16:creationId xmlns:a16="http://schemas.microsoft.com/office/drawing/2014/main" id="{483D3370-F227-1D4C-43EA-C8608B138CA2}"/>
              </a:ext>
            </a:extLst>
          </p:cNvPr>
          <p:cNvSpPr txBox="1"/>
          <p:nvPr/>
        </p:nvSpPr>
        <p:spPr>
          <a:xfrm>
            <a:off x="2227846" y="5150066"/>
            <a:ext cx="9348537" cy="584775"/>
          </a:xfrm>
          <a:prstGeom prst="rect">
            <a:avLst/>
          </a:prstGeom>
          <a:noFill/>
        </p:spPr>
        <p:txBody>
          <a:bodyPr wrap="square" rtlCol="0">
            <a:spAutoFit/>
          </a:bodyPr>
          <a:lstStyle/>
          <a:p>
            <a:r>
              <a:rPr lang="en-US" sz="3200" dirty="0">
                <a:solidFill>
                  <a:schemeClr val="bg1"/>
                </a:solidFill>
              </a:rPr>
              <a:t>Data needs to be in the castle for protection</a:t>
            </a:r>
          </a:p>
        </p:txBody>
      </p:sp>
    </p:spTree>
    <p:extLst>
      <p:ext uri="{BB962C8B-B14F-4D97-AF65-F5344CB8AC3E}">
        <p14:creationId xmlns:p14="http://schemas.microsoft.com/office/powerpoint/2010/main" val="172775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5D1453-5ADA-5548-826C-8AD27F9BF87B}"/>
              </a:ext>
            </a:extLst>
          </p:cNvPr>
          <p:cNvSpPr txBox="1"/>
          <p:nvPr/>
        </p:nvSpPr>
        <p:spPr>
          <a:xfrm>
            <a:off x="1084051" y="217435"/>
            <a:ext cx="100238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1D2E"/>
                </a:solidFill>
                <a:effectLst/>
                <a:uLnTx/>
                <a:uFillTx/>
                <a:latin typeface="DM Sans"/>
                <a:ea typeface="+mn-ea"/>
                <a:cs typeface="Calibri Light" panose="020F0302020204030204" pitchFamily="34" charset="0"/>
              </a:rPr>
              <a:t>Traditional security is about shrinking the attack surface</a:t>
            </a:r>
          </a:p>
        </p:txBody>
      </p:sp>
      <p:sp>
        <p:nvSpPr>
          <p:cNvPr id="20" name="Freeform 19">
            <a:extLst>
              <a:ext uri="{FF2B5EF4-FFF2-40B4-BE49-F238E27FC236}">
                <a16:creationId xmlns:a16="http://schemas.microsoft.com/office/drawing/2014/main" id="{ADBE7E20-6D7A-A849-8296-98965791F673}"/>
              </a:ext>
            </a:extLst>
          </p:cNvPr>
          <p:cNvSpPr/>
          <p:nvPr/>
        </p:nvSpPr>
        <p:spPr>
          <a:xfrm rot="2566964">
            <a:off x="5459257" y="1708349"/>
            <a:ext cx="1523180" cy="1664578"/>
          </a:xfrm>
          <a:custGeom>
            <a:avLst/>
            <a:gdLst>
              <a:gd name="connsiteX0" fmla="*/ 0 w 331839"/>
              <a:gd name="connsiteY0" fmla="*/ 0 h 376084"/>
              <a:gd name="connsiteX1" fmla="*/ 70055 w 331839"/>
              <a:gd name="connsiteY1" fmla="*/ 44245 h 376084"/>
              <a:gd name="connsiteX2" fmla="*/ 188042 w 331839"/>
              <a:gd name="connsiteY2" fmla="*/ 151171 h 376084"/>
              <a:gd name="connsiteX3" fmla="*/ 272845 w 331839"/>
              <a:gd name="connsiteY3" fmla="*/ 254410 h 376084"/>
              <a:gd name="connsiteX4" fmla="*/ 331839 w 331839"/>
              <a:gd name="connsiteY4" fmla="*/ 376084 h 376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839" h="376084">
                <a:moveTo>
                  <a:pt x="0" y="0"/>
                </a:moveTo>
                <a:cubicBezTo>
                  <a:pt x="19357" y="9525"/>
                  <a:pt x="38715" y="19050"/>
                  <a:pt x="70055" y="44245"/>
                </a:cubicBezTo>
                <a:cubicBezTo>
                  <a:pt x="101395" y="69440"/>
                  <a:pt x="154244" y="116144"/>
                  <a:pt x="188042" y="151171"/>
                </a:cubicBezTo>
                <a:cubicBezTo>
                  <a:pt x="221840" y="186198"/>
                  <a:pt x="248879" y="216925"/>
                  <a:pt x="272845" y="254410"/>
                </a:cubicBezTo>
                <a:cubicBezTo>
                  <a:pt x="296811" y="291896"/>
                  <a:pt x="314325" y="333990"/>
                  <a:pt x="331839" y="376084"/>
                </a:cubicBezTo>
              </a:path>
            </a:pathLst>
          </a:custGeom>
          <a:noFill/>
          <a:ln w="1143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M Sans"/>
              <a:ea typeface="+mn-ea"/>
              <a:cs typeface="+mn-cs"/>
            </a:endParaRPr>
          </a:p>
        </p:txBody>
      </p:sp>
      <p:sp>
        <p:nvSpPr>
          <p:cNvPr id="26" name="TextBox 25">
            <a:extLst>
              <a:ext uri="{FF2B5EF4-FFF2-40B4-BE49-F238E27FC236}">
                <a16:creationId xmlns:a16="http://schemas.microsoft.com/office/drawing/2014/main" id="{52F7AB38-200E-2E4F-ACDC-15013D2DF509}"/>
              </a:ext>
            </a:extLst>
          </p:cNvPr>
          <p:cNvSpPr txBox="1"/>
          <p:nvPr/>
        </p:nvSpPr>
        <p:spPr>
          <a:xfrm>
            <a:off x="5861273" y="3803610"/>
            <a:ext cx="979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1D2E"/>
                </a:solidFill>
                <a:effectLst/>
                <a:uLnTx/>
                <a:uFillTx/>
                <a:latin typeface="DM Sans"/>
                <a:ea typeface="+mn-ea"/>
                <a:cs typeface="+mn-cs"/>
              </a:rPr>
              <a:t>Firewall</a:t>
            </a:r>
          </a:p>
        </p:txBody>
      </p:sp>
      <p:sp>
        <p:nvSpPr>
          <p:cNvPr id="47" name="TextBox 46">
            <a:extLst>
              <a:ext uri="{FF2B5EF4-FFF2-40B4-BE49-F238E27FC236}">
                <a16:creationId xmlns:a16="http://schemas.microsoft.com/office/drawing/2014/main" id="{16C2D87C-8E8C-5C45-9C5C-C6596158B3C4}"/>
              </a:ext>
            </a:extLst>
          </p:cNvPr>
          <p:cNvSpPr txBox="1"/>
          <p:nvPr/>
        </p:nvSpPr>
        <p:spPr>
          <a:xfrm>
            <a:off x="7687762" y="2985705"/>
            <a:ext cx="217719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1D2E"/>
                </a:solidFill>
                <a:effectLst/>
                <a:uLnTx/>
                <a:uFillTx/>
                <a:latin typeface="DM Sans"/>
                <a:ea typeface="+mn-ea"/>
                <a:cs typeface="+mn-cs"/>
              </a:rPr>
              <a:t>Attack surface 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1D2E"/>
                </a:solidFill>
                <a:effectLst/>
                <a:uLnTx/>
                <a:uFillTx/>
                <a:latin typeface="DM Sans"/>
                <a:ea typeface="+mn-ea"/>
                <a:cs typeface="+mn-cs"/>
              </a:rPr>
              <a:t>shrunk</a:t>
            </a:r>
          </a:p>
        </p:txBody>
      </p:sp>
      <p:cxnSp>
        <p:nvCxnSpPr>
          <p:cNvPr id="6" name="Straight Arrow Connector 5">
            <a:extLst>
              <a:ext uri="{FF2B5EF4-FFF2-40B4-BE49-F238E27FC236}">
                <a16:creationId xmlns:a16="http://schemas.microsoft.com/office/drawing/2014/main" id="{00DFD020-A22A-5049-B552-6B1CAE22FEA3}"/>
              </a:ext>
            </a:extLst>
          </p:cNvPr>
          <p:cNvCxnSpPr>
            <a:cxnSpLocks/>
          </p:cNvCxnSpPr>
          <p:nvPr/>
        </p:nvCxnSpPr>
        <p:spPr>
          <a:xfrm>
            <a:off x="5786672" y="2540638"/>
            <a:ext cx="571903"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1067268-ABF5-D44C-8150-1F2833C72841}"/>
              </a:ext>
            </a:extLst>
          </p:cNvPr>
          <p:cNvGrpSpPr/>
          <p:nvPr/>
        </p:nvGrpSpPr>
        <p:grpSpPr>
          <a:xfrm>
            <a:off x="6310143" y="1683834"/>
            <a:ext cx="809166" cy="434898"/>
            <a:chOff x="6310143" y="1683834"/>
            <a:chExt cx="809166" cy="434898"/>
          </a:xfrm>
        </p:grpSpPr>
        <p:sp>
          <p:nvSpPr>
            <p:cNvPr id="2" name="Freeform 1">
              <a:extLst>
                <a:ext uri="{FF2B5EF4-FFF2-40B4-BE49-F238E27FC236}">
                  <a16:creationId xmlns:a16="http://schemas.microsoft.com/office/drawing/2014/main" id="{5744C5B5-6F88-8242-B844-721EB32F8A98}"/>
                </a:ext>
              </a:extLst>
            </p:cNvPr>
            <p:cNvSpPr/>
            <p:nvPr/>
          </p:nvSpPr>
          <p:spPr>
            <a:xfrm>
              <a:off x="6310143" y="1683834"/>
              <a:ext cx="58975" cy="434898"/>
            </a:xfrm>
            <a:custGeom>
              <a:avLst/>
              <a:gdLst>
                <a:gd name="connsiteX0" fmla="*/ 0 w 58975"/>
                <a:gd name="connsiteY0" fmla="*/ 0 h 434898"/>
                <a:gd name="connsiteX1" fmla="*/ 22302 w 58975"/>
                <a:gd name="connsiteY1" fmla="*/ 122664 h 434898"/>
                <a:gd name="connsiteX2" fmla="*/ 55756 w 58975"/>
                <a:gd name="connsiteY2" fmla="*/ 301083 h 434898"/>
                <a:gd name="connsiteX3" fmla="*/ 55756 w 58975"/>
                <a:gd name="connsiteY3" fmla="*/ 434898 h 434898"/>
              </a:gdLst>
              <a:ahLst/>
              <a:cxnLst>
                <a:cxn ang="0">
                  <a:pos x="connsiteX0" y="connsiteY0"/>
                </a:cxn>
                <a:cxn ang="0">
                  <a:pos x="connsiteX1" y="connsiteY1"/>
                </a:cxn>
                <a:cxn ang="0">
                  <a:pos x="connsiteX2" y="connsiteY2"/>
                </a:cxn>
                <a:cxn ang="0">
                  <a:pos x="connsiteX3" y="connsiteY3"/>
                </a:cxn>
              </a:cxnLst>
              <a:rect l="l" t="t" r="r" b="b"/>
              <a:pathLst>
                <a:path w="58975" h="434898">
                  <a:moveTo>
                    <a:pt x="0" y="0"/>
                  </a:moveTo>
                  <a:cubicBezTo>
                    <a:pt x="6504" y="36242"/>
                    <a:pt x="13009" y="72484"/>
                    <a:pt x="22302" y="122664"/>
                  </a:cubicBezTo>
                  <a:cubicBezTo>
                    <a:pt x="31595" y="172844"/>
                    <a:pt x="50180" y="249044"/>
                    <a:pt x="55756" y="301083"/>
                  </a:cubicBezTo>
                  <a:cubicBezTo>
                    <a:pt x="61332" y="353122"/>
                    <a:pt x="58544" y="394010"/>
                    <a:pt x="55756" y="434898"/>
                  </a:cubicBez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M Sans"/>
                <a:ea typeface="+mn-ea"/>
                <a:cs typeface="+mn-cs"/>
              </a:endParaRPr>
            </a:p>
          </p:txBody>
        </p:sp>
        <p:sp>
          <p:nvSpPr>
            <p:cNvPr id="13" name="TextBox 12">
              <a:extLst>
                <a:ext uri="{FF2B5EF4-FFF2-40B4-BE49-F238E27FC236}">
                  <a16:creationId xmlns:a16="http://schemas.microsoft.com/office/drawing/2014/main" id="{494DA3F8-6A42-5142-8349-CC59AEE37CD2}"/>
                </a:ext>
              </a:extLst>
            </p:cNvPr>
            <p:cNvSpPr txBox="1"/>
            <p:nvPr/>
          </p:nvSpPr>
          <p:spPr>
            <a:xfrm>
              <a:off x="6351150" y="1754754"/>
              <a:ext cx="7681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1D2E"/>
                  </a:solidFill>
                  <a:effectLst/>
                  <a:uLnTx/>
                  <a:uFillTx/>
                  <a:latin typeface="DM Sans"/>
                  <a:ea typeface="+mn-ea"/>
                  <a:cs typeface="+mn-cs"/>
                </a:rPr>
                <a:t>Port 19</a:t>
              </a:r>
            </a:p>
          </p:txBody>
        </p:sp>
      </p:grpSp>
      <p:grpSp>
        <p:nvGrpSpPr>
          <p:cNvPr id="9" name="Group 8">
            <a:extLst>
              <a:ext uri="{FF2B5EF4-FFF2-40B4-BE49-F238E27FC236}">
                <a16:creationId xmlns:a16="http://schemas.microsoft.com/office/drawing/2014/main" id="{26F695E1-01DF-E44A-8DE8-31C34D3F769D}"/>
              </a:ext>
            </a:extLst>
          </p:cNvPr>
          <p:cNvGrpSpPr/>
          <p:nvPr/>
        </p:nvGrpSpPr>
        <p:grpSpPr>
          <a:xfrm>
            <a:off x="6400800" y="2370667"/>
            <a:ext cx="883373" cy="387016"/>
            <a:chOff x="6400800" y="2370667"/>
            <a:chExt cx="883373" cy="387016"/>
          </a:xfrm>
        </p:grpSpPr>
        <p:sp>
          <p:nvSpPr>
            <p:cNvPr id="3" name="Freeform 2">
              <a:extLst>
                <a:ext uri="{FF2B5EF4-FFF2-40B4-BE49-F238E27FC236}">
                  <a16:creationId xmlns:a16="http://schemas.microsoft.com/office/drawing/2014/main" id="{7C7DE45A-5F51-4249-82F4-355DE9F585C7}"/>
                </a:ext>
              </a:extLst>
            </p:cNvPr>
            <p:cNvSpPr/>
            <p:nvPr/>
          </p:nvSpPr>
          <p:spPr>
            <a:xfrm>
              <a:off x="6400800" y="2370667"/>
              <a:ext cx="16933" cy="381000"/>
            </a:xfrm>
            <a:custGeom>
              <a:avLst/>
              <a:gdLst>
                <a:gd name="connsiteX0" fmla="*/ 0 w 16933"/>
                <a:gd name="connsiteY0" fmla="*/ 0 h 381000"/>
                <a:gd name="connsiteX1" fmla="*/ 8467 w 16933"/>
                <a:gd name="connsiteY1" fmla="*/ 110066 h 381000"/>
                <a:gd name="connsiteX2" fmla="*/ 16933 w 16933"/>
                <a:gd name="connsiteY2" fmla="*/ 228600 h 381000"/>
                <a:gd name="connsiteX3" fmla="*/ 8467 w 16933"/>
                <a:gd name="connsiteY3" fmla="*/ 381000 h 381000"/>
              </a:gdLst>
              <a:ahLst/>
              <a:cxnLst>
                <a:cxn ang="0">
                  <a:pos x="connsiteX0" y="connsiteY0"/>
                </a:cxn>
                <a:cxn ang="0">
                  <a:pos x="connsiteX1" y="connsiteY1"/>
                </a:cxn>
                <a:cxn ang="0">
                  <a:pos x="connsiteX2" y="connsiteY2"/>
                </a:cxn>
                <a:cxn ang="0">
                  <a:pos x="connsiteX3" y="connsiteY3"/>
                </a:cxn>
              </a:cxnLst>
              <a:rect l="l" t="t" r="r" b="b"/>
              <a:pathLst>
                <a:path w="16933" h="381000">
                  <a:moveTo>
                    <a:pt x="0" y="0"/>
                  </a:moveTo>
                  <a:cubicBezTo>
                    <a:pt x="2822" y="35983"/>
                    <a:pt x="5645" y="71966"/>
                    <a:pt x="8467" y="110066"/>
                  </a:cubicBezTo>
                  <a:cubicBezTo>
                    <a:pt x="11289" y="148166"/>
                    <a:pt x="16933" y="183444"/>
                    <a:pt x="16933" y="228600"/>
                  </a:cubicBezTo>
                  <a:cubicBezTo>
                    <a:pt x="16933" y="273756"/>
                    <a:pt x="12700" y="327378"/>
                    <a:pt x="8467" y="381000"/>
                  </a:cubicBez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M Sans"/>
                <a:ea typeface="+mn-ea"/>
                <a:cs typeface="+mn-cs"/>
              </a:endParaRPr>
            </a:p>
          </p:txBody>
        </p:sp>
        <p:sp>
          <p:nvSpPr>
            <p:cNvPr id="14" name="TextBox 13">
              <a:extLst>
                <a:ext uri="{FF2B5EF4-FFF2-40B4-BE49-F238E27FC236}">
                  <a16:creationId xmlns:a16="http://schemas.microsoft.com/office/drawing/2014/main" id="{4CB96266-F3F4-7F4F-8C81-76E7592E5FE4}"/>
                </a:ext>
              </a:extLst>
            </p:cNvPr>
            <p:cNvSpPr txBox="1"/>
            <p:nvPr/>
          </p:nvSpPr>
          <p:spPr>
            <a:xfrm>
              <a:off x="6419833" y="2449906"/>
              <a:ext cx="864340"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1D2E"/>
                  </a:solidFill>
                  <a:effectLst/>
                  <a:uLnTx/>
                  <a:uFillTx/>
                  <a:latin typeface="DM Sans"/>
                  <a:ea typeface="+mn-ea"/>
                  <a:cs typeface="+mn-cs"/>
                </a:rPr>
                <a:t>Port 123</a:t>
              </a:r>
            </a:p>
          </p:txBody>
        </p:sp>
      </p:grpSp>
      <p:grpSp>
        <p:nvGrpSpPr>
          <p:cNvPr id="10" name="Group 9">
            <a:extLst>
              <a:ext uri="{FF2B5EF4-FFF2-40B4-BE49-F238E27FC236}">
                <a16:creationId xmlns:a16="http://schemas.microsoft.com/office/drawing/2014/main" id="{7D5DAE0C-0E5B-2441-863B-E5F664C15BD9}"/>
              </a:ext>
            </a:extLst>
          </p:cNvPr>
          <p:cNvGrpSpPr/>
          <p:nvPr/>
        </p:nvGrpSpPr>
        <p:grpSpPr>
          <a:xfrm>
            <a:off x="6299200" y="3022600"/>
            <a:ext cx="871107" cy="397933"/>
            <a:chOff x="6299200" y="3022600"/>
            <a:chExt cx="871107" cy="397933"/>
          </a:xfrm>
        </p:grpSpPr>
        <p:sp>
          <p:nvSpPr>
            <p:cNvPr id="4" name="Freeform 3">
              <a:extLst>
                <a:ext uri="{FF2B5EF4-FFF2-40B4-BE49-F238E27FC236}">
                  <a16:creationId xmlns:a16="http://schemas.microsoft.com/office/drawing/2014/main" id="{1D0AD636-9FAF-C14D-B7BF-633CDEB9C28E}"/>
                </a:ext>
              </a:extLst>
            </p:cNvPr>
            <p:cNvSpPr/>
            <p:nvPr/>
          </p:nvSpPr>
          <p:spPr>
            <a:xfrm>
              <a:off x="6299200" y="3022600"/>
              <a:ext cx="84666" cy="397933"/>
            </a:xfrm>
            <a:custGeom>
              <a:avLst/>
              <a:gdLst>
                <a:gd name="connsiteX0" fmla="*/ 84666 w 84666"/>
                <a:gd name="connsiteY0" fmla="*/ 0 h 397933"/>
                <a:gd name="connsiteX1" fmla="*/ 67733 w 84666"/>
                <a:gd name="connsiteY1" fmla="*/ 152400 h 397933"/>
                <a:gd name="connsiteX2" fmla="*/ 25400 w 84666"/>
                <a:gd name="connsiteY2" fmla="*/ 287867 h 397933"/>
                <a:gd name="connsiteX3" fmla="*/ 0 w 84666"/>
                <a:gd name="connsiteY3" fmla="*/ 397933 h 397933"/>
              </a:gdLst>
              <a:ahLst/>
              <a:cxnLst>
                <a:cxn ang="0">
                  <a:pos x="connsiteX0" y="connsiteY0"/>
                </a:cxn>
                <a:cxn ang="0">
                  <a:pos x="connsiteX1" y="connsiteY1"/>
                </a:cxn>
                <a:cxn ang="0">
                  <a:pos x="connsiteX2" y="connsiteY2"/>
                </a:cxn>
                <a:cxn ang="0">
                  <a:pos x="connsiteX3" y="connsiteY3"/>
                </a:cxn>
              </a:cxnLst>
              <a:rect l="l" t="t" r="r" b="b"/>
              <a:pathLst>
                <a:path w="84666" h="397933">
                  <a:moveTo>
                    <a:pt x="84666" y="0"/>
                  </a:moveTo>
                  <a:cubicBezTo>
                    <a:pt x="81138" y="52211"/>
                    <a:pt x="77611" y="104422"/>
                    <a:pt x="67733" y="152400"/>
                  </a:cubicBezTo>
                  <a:cubicBezTo>
                    <a:pt x="57855" y="200378"/>
                    <a:pt x="36689" y="246945"/>
                    <a:pt x="25400" y="287867"/>
                  </a:cubicBezTo>
                  <a:cubicBezTo>
                    <a:pt x="14111" y="328789"/>
                    <a:pt x="7055" y="363361"/>
                    <a:pt x="0" y="397933"/>
                  </a:cubicBez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M Sans"/>
                <a:ea typeface="+mn-ea"/>
                <a:cs typeface="+mn-cs"/>
              </a:endParaRPr>
            </a:p>
          </p:txBody>
        </p:sp>
        <p:sp>
          <p:nvSpPr>
            <p:cNvPr id="15" name="TextBox 14">
              <a:extLst>
                <a:ext uri="{FF2B5EF4-FFF2-40B4-BE49-F238E27FC236}">
                  <a16:creationId xmlns:a16="http://schemas.microsoft.com/office/drawing/2014/main" id="{7795CC1B-1A65-B44A-BB84-B9910AD83E33}"/>
                </a:ext>
              </a:extLst>
            </p:cNvPr>
            <p:cNvSpPr txBox="1"/>
            <p:nvPr/>
          </p:nvSpPr>
          <p:spPr>
            <a:xfrm>
              <a:off x="6339630" y="3099932"/>
              <a:ext cx="83067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1D2E"/>
                  </a:solidFill>
                  <a:effectLst/>
                  <a:uLnTx/>
                  <a:uFillTx/>
                  <a:latin typeface="DM Sans"/>
                  <a:ea typeface="+mn-ea"/>
                  <a:cs typeface="+mn-cs"/>
                </a:rPr>
                <a:t>Port 161</a:t>
              </a:r>
            </a:p>
          </p:txBody>
        </p:sp>
      </p:grpSp>
      <p:sp>
        <p:nvSpPr>
          <p:cNvPr id="17" name="TextBox 16">
            <a:extLst>
              <a:ext uri="{FF2B5EF4-FFF2-40B4-BE49-F238E27FC236}">
                <a16:creationId xmlns:a16="http://schemas.microsoft.com/office/drawing/2014/main" id="{F558D420-E976-AB41-947F-8CB7E215E6A8}"/>
              </a:ext>
            </a:extLst>
          </p:cNvPr>
          <p:cNvSpPr txBox="1"/>
          <p:nvPr/>
        </p:nvSpPr>
        <p:spPr>
          <a:xfrm>
            <a:off x="6249358" y="887263"/>
            <a:ext cx="97174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1D2E"/>
                </a:solidFill>
                <a:effectLst/>
                <a:uLnTx/>
                <a:uFillTx/>
                <a:latin typeface="DM Sans"/>
                <a:ea typeface="+mn-ea"/>
                <a:cs typeface="+mn-cs"/>
              </a:rPr>
              <a:t>Blocked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1D2E"/>
                </a:solidFill>
                <a:effectLst/>
                <a:uLnTx/>
                <a:uFillTx/>
                <a:latin typeface="DM Sans"/>
                <a:ea typeface="+mn-ea"/>
                <a:cs typeface="+mn-cs"/>
              </a:rPr>
              <a:t>channels</a:t>
            </a:r>
          </a:p>
        </p:txBody>
      </p:sp>
      <p:sp>
        <p:nvSpPr>
          <p:cNvPr id="21" name="TextBox 20">
            <a:extLst>
              <a:ext uri="{FF2B5EF4-FFF2-40B4-BE49-F238E27FC236}">
                <a16:creationId xmlns:a16="http://schemas.microsoft.com/office/drawing/2014/main" id="{2BE1D9A6-CE1E-D84F-8BE7-52589532A84A}"/>
              </a:ext>
            </a:extLst>
          </p:cNvPr>
          <p:cNvSpPr txBox="1"/>
          <p:nvPr/>
        </p:nvSpPr>
        <p:spPr>
          <a:xfrm>
            <a:off x="2067257" y="4372533"/>
            <a:ext cx="81208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1D2E"/>
                </a:solidFill>
                <a:effectLst/>
                <a:uLnTx/>
                <a:uFillTx/>
                <a:latin typeface="DM Sans"/>
                <a:ea typeface="+mn-ea"/>
                <a:cs typeface="+mn-cs"/>
              </a:rPr>
              <a:t>Traditionally, security focused on shrinking the attack surface.</a:t>
            </a:r>
          </a:p>
        </p:txBody>
      </p:sp>
      <p:grpSp>
        <p:nvGrpSpPr>
          <p:cNvPr id="19" name="Group 18">
            <a:extLst>
              <a:ext uri="{FF2B5EF4-FFF2-40B4-BE49-F238E27FC236}">
                <a16:creationId xmlns:a16="http://schemas.microsoft.com/office/drawing/2014/main" id="{3A308654-3FB7-6A41-B1BE-54140C72E0C7}"/>
              </a:ext>
            </a:extLst>
          </p:cNvPr>
          <p:cNvGrpSpPr/>
          <p:nvPr/>
        </p:nvGrpSpPr>
        <p:grpSpPr>
          <a:xfrm>
            <a:off x="8092105" y="2126959"/>
            <a:ext cx="1076629" cy="872013"/>
            <a:chOff x="9332931" y="2663384"/>
            <a:chExt cx="1076629" cy="872013"/>
          </a:xfrm>
        </p:grpSpPr>
        <p:pic>
          <p:nvPicPr>
            <p:cNvPr id="22" name="Picture 21" descr="A picture containing text&#10;&#10;Description automatically generated">
              <a:extLst>
                <a:ext uri="{FF2B5EF4-FFF2-40B4-BE49-F238E27FC236}">
                  <a16:creationId xmlns:a16="http://schemas.microsoft.com/office/drawing/2014/main" id="{CFC29C46-D6A3-8B42-8B14-6FE48E6DE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4437" y="2663384"/>
              <a:ext cx="324618" cy="400110"/>
            </a:xfrm>
            <a:prstGeom prst="rect">
              <a:avLst/>
            </a:prstGeom>
          </p:spPr>
        </p:pic>
        <p:pic>
          <p:nvPicPr>
            <p:cNvPr id="23" name="Picture 22" descr="Shape&#10;&#10;Description automatically generated">
              <a:extLst>
                <a:ext uri="{FF2B5EF4-FFF2-40B4-BE49-F238E27FC236}">
                  <a16:creationId xmlns:a16="http://schemas.microsoft.com/office/drawing/2014/main" id="{3273DD54-C9E5-1E41-A7DD-8A64062F2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931" y="3182759"/>
              <a:ext cx="541258" cy="352638"/>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F500C5D9-8E23-C74C-8B53-D0A53E1858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8683" y="3099459"/>
              <a:ext cx="260877" cy="289863"/>
            </a:xfrm>
            <a:prstGeom prst="rect">
              <a:avLst/>
            </a:prstGeom>
          </p:spPr>
        </p:pic>
      </p:grpSp>
      <p:sp>
        <p:nvSpPr>
          <p:cNvPr id="25" name="TextBox 24">
            <a:extLst>
              <a:ext uri="{FF2B5EF4-FFF2-40B4-BE49-F238E27FC236}">
                <a16:creationId xmlns:a16="http://schemas.microsoft.com/office/drawing/2014/main" id="{C5974C90-EA54-B048-AA7B-B9001E212444}"/>
              </a:ext>
            </a:extLst>
          </p:cNvPr>
          <p:cNvSpPr txBox="1"/>
          <p:nvPr/>
        </p:nvSpPr>
        <p:spPr>
          <a:xfrm>
            <a:off x="2059016" y="4770550"/>
            <a:ext cx="78461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1D2E"/>
                </a:solidFill>
                <a:effectLst/>
                <a:uLnTx/>
                <a:uFillTx/>
                <a:latin typeface="DM Sans"/>
                <a:ea typeface="+mn-ea"/>
                <a:cs typeface="+mn-cs"/>
              </a:rPr>
              <a:t>Each approach focuses on eliminating one vulnerability at a time.</a:t>
            </a:r>
          </a:p>
        </p:txBody>
      </p:sp>
      <p:sp>
        <p:nvSpPr>
          <p:cNvPr id="27" name="TextBox 26">
            <a:extLst>
              <a:ext uri="{FF2B5EF4-FFF2-40B4-BE49-F238E27FC236}">
                <a16:creationId xmlns:a16="http://schemas.microsoft.com/office/drawing/2014/main" id="{1F172F72-2939-7D41-B921-3CE95A9D6751}"/>
              </a:ext>
            </a:extLst>
          </p:cNvPr>
          <p:cNvSpPr txBox="1"/>
          <p:nvPr/>
        </p:nvSpPr>
        <p:spPr>
          <a:xfrm>
            <a:off x="2995941" y="5806148"/>
            <a:ext cx="64716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1D2E"/>
                </a:solidFill>
                <a:effectLst/>
                <a:uLnTx/>
                <a:uFillTx/>
                <a:latin typeface="DM Sans"/>
                <a:ea typeface="+mn-ea"/>
                <a:cs typeface="+mn-cs"/>
              </a:rPr>
              <a:t>Issue #2:</a:t>
            </a:r>
            <a:r>
              <a:rPr kumimoji="0" lang="en-US" sz="2000" b="0" i="0" u="none" strike="noStrike" kern="1200" cap="none" spc="0" normalizeH="0" baseline="0" noProof="0" dirty="0">
                <a:ln>
                  <a:noFill/>
                </a:ln>
                <a:solidFill>
                  <a:srgbClr val="1D1D2E"/>
                </a:solidFill>
                <a:effectLst/>
                <a:uLnTx/>
                <a:uFillTx/>
                <a:latin typeface="DM Sans"/>
                <a:ea typeface="+mn-ea"/>
                <a:cs typeface="+mn-cs"/>
              </a:rPr>
              <a:t> Notorious utility-security tradeoff. </a:t>
            </a:r>
          </a:p>
        </p:txBody>
      </p:sp>
      <p:sp>
        <p:nvSpPr>
          <p:cNvPr id="48" name="TextBox 47">
            <a:extLst>
              <a:ext uri="{FF2B5EF4-FFF2-40B4-BE49-F238E27FC236}">
                <a16:creationId xmlns:a16="http://schemas.microsoft.com/office/drawing/2014/main" id="{A51917F4-1A6C-874C-A89D-345E900207F5}"/>
              </a:ext>
            </a:extLst>
          </p:cNvPr>
          <p:cNvSpPr txBox="1"/>
          <p:nvPr/>
        </p:nvSpPr>
        <p:spPr>
          <a:xfrm>
            <a:off x="2995941" y="5406038"/>
            <a:ext cx="64716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1D2E"/>
                </a:solidFill>
                <a:effectLst/>
                <a:uLnTx/>
                <a:uFillTx/>
                <a:latin typeface="DM Sans"/>
                <a:ea typeface="+mn-ea"/>
                <a:cs typeface="+mn-cs"/>
              </a:rPr>
              <a:t>Issue #1:</a:t>
            </a:r>
            <a:r>
              <a:rPr kumimoji="0" lang="en-US" sz="2000" i="0" u="none" strike="noStrike" kern="1200" cap="none" spc="0" normalizeH="0" noProof="0" dirty="0">
                <a:ln>
                  <a:noFill/>
                </a:ln>
                <a:solidFill>
                  <a:srgbClr val="1D1D2E"/>
                </a:solidFill>
                <a:effectLst/>
                <a:uLnTx/>
                <a:uFillTx/>
                <a:latin typeface="DM Sans"/>
                <a:ea typeface="+mn-ea"/>
                <a:cs typeface="+mn-cs"/>
              </a:rPr>
              <a:t> </a:t>
            </a:r>
            <a:r>
              <a:rPr kumimoji="0" lang="en-US" sz="2000" i="0" u="none" strike="noStrike" kern="1200" cap="none" spc="0" normalizeH="0" baseline="0" noProof="0" dirty="0">
                <a:ln>
                  <a:noFill/>
                </a:ln>
                <a:solidFill>
                  <a:srgbClr val="1D1D2E"/>
                </a:solidFill>
                <a:effectLst/>
                <a:uLnTx/>
                <a:uFillTx/>
                <a:latin typeface="DM Sans"/>
                <a:ea typeface="+mn-ea"/>
                <a:cs typeface="+mn-cs"/>
              </a:rPr>
              <a:t>Attack surfaces are </a:t>
            </a:r>
            <a:r>
              <a:rPr kumimoji="0" lang="en-US" sz="2000" i="0" u="none" strike="noStrike" kern="1200" cap="none" spc="0" normalizeH="0" baseline="0" noProof="0" dirty="0" err="1">
                <a:ln>
                  <a:noFill/>
                </a:ln>
                <a:solidFill>
                  <a:srgbClr val="1D1D2E"/>
                </a:solidFill>
                <a:effectLst/>
                <a:uLnTx/>
                <a:uFillTx/>
                <a:latin typeface="DM Sans"/>
                <a:ea typeface="+mn-ea"/>
                <a:cs typeface="+mn-cs"/>
              </a:rPr>
              <a:t>evergrowing</a:t>
            </a:r>
            <a:r>
              <a:rPr kumimoji="0" lang="en-US" sz="2000" i="0" u="none" strike="noStrike" kern="1200" cap="none" spc="0" normalizeH="0" baseline="0" noProof="0" dirty="0">
                <a:ln>
                  <a:noFill/>
                </a:ln>
                <a:solidFill>
                  <a:srgbClr val="1D1D2E"/>
                </a:solidFill>
                <a:effectLst/>
                <a:uLnTx/>
                <a:uFillTx/>
                <a:latin typeface="DM Sans"/>
                <a:ea typeface="+mn-ea"/>
                <a:cs typeface="+mn-cs"/>
              </a:rPr>
              <a:t>!</a:t>
            </a:r>
          </a:p>
        </p:txBody>
      </p:sp>
      <p:sp>
        <p:nvSpPr>
          <p:cNvPr id="49" name="TextBox 48">
            <a:extLst>
              <a:ext uri="{FF2B5EF4-FFF2-40B4-BE49-F238E27FC236}">
                <a16:creationId xmlns:a16="http://schemas.microsoft.com/office/drawing/2014/main" id="{71E1EDCC-FC3B-B544-BB5D-4131FBFEB700}"/>
              </a:ext>
            </a:extLst>
          </p:cNvPr>
          <p:cNvSpPr txBox="1"/>
          <p:nvPr/>
        </p:nvSpPr>
        <p:spPr>
          <a:xfrm>
            <a:off x="1780330" y="2223859"/>
            <a:ext cx="3648756" cy="707886"/>
          </a:xfrm>
          <a:prstGeom prst="rect">
            <a:avLst/>
          </a:prstGeom>
          <a:noFill/>
        </p:spPr>
        <p:txBody>
          <a:bodyPr wrap="none" rtlCol="0">
            <a:spAutoFit/>
          </a:bodyPr>
          <a:lstStyle/>
          <a:p>
            <a:pPr algn="ctr"/>
            <a:r>
              <a:rPr lang="en-US" sz="2000" dirty="0"/>
              <a:t>Exploit the vulnerabilities</a:t>
            </a:r>
          </a:p>
          <a:p>
            <a:pPr algn="ctr"/>
            <a:r>
              <a:rPr lang="en-US" sz="2000" dirty="0"/>
              <a:t>(e.g., </a:t>
            </a:r>
            <a:r>
              <a:rPr lang="en-US" sz="2000" dirty="0" err="1"/>
              <a:t>Bof</a:t>
            </a:r>
            <a:r>
              <a:rPr lang="en-US" sz="2000" dirty="0"/>
              <a:t>, impersonation, etc.)</a:t>
            </a:r>
          </a:p>
        </p:txBody>
      </p:sp>
    </p:spTree>
    <p:extLst>
      <p:ext uri="{BB962C8B-B14F-4D97-AF65-F5344CB8AC3E}">
        <p14:creationId xmlns:p14="http://schemas.microsoft.com/office/powerpoint/2010/main" val="116028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par>
                          <p:cTn id="12" fill="hold">
                            <p:stCondLst>
                              <p:cond delay="1500"/>
                            </p:stCondLst>
                            <p:childTnLst>
                              <p:par>
                                <p:cTn id="13" presetID="9"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2500"/>
                            </p:stCondLst>
                            <p:childTnLst>
                              <p:par>
                                <p:cTn id="17" presetID="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par>
                          <p:cTn id="20" fill="hold">
                            <p:stCondLst>
                              <p:cond delay="3000"/>
                            </p:stCondLst>
                            <p:childTnLst>
                              <p:par>
                                <p:cTn id="21" presetID="9"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4000"/>
                            </p:stCondLst>
                            <p:childTnLst>
                              <p:par>
                                <p:cTn id="31" presetID="55" presetClass="exit" presetSubtype="0" fill="hold" nodeType="afterEffect">
                                  <p:stCondLst>
                                    <p:cond delay="500"/>
                                  </p:stCondLst>
                                  <p:childTnLst>
                                    <p:anim calcmode="lin" valueType="num">
                                      <p:cBhvr>
                                        <p:cTn id="32" dur="2000"/>
                                        <p:tgtEl>
                                          <p:spTgt spid="6"/>
                                        </p:tgtEl>
                                        <p:attrNameLst>
                                          <p:attrName>ppt_w</p:attrName>
                                        </p:attrNameLst>
                                      </p:cBhvr>
                                      <p:tavLst>
                                        <p:tav tm="0">
                                          <p:val>
                                            <p:strVal val="ppt_w"/>
                                          </p:val>
                                        </p:tav>
                                        <p:tav tm="100000">
                                          <p:val>
                                            <p:strVal val="ppt_w*0.70"/>
                                          </p:val>
                                        </p:tav>
                                      </p:tavLst>
                                    </p:anim>
                                    <p:anim calcmode="lin" valueType="num">
                                      <p:cBhvr>
                                        <p:cTn id="33" dur="2000"/>
                                        <p:tgtEl>
                                          <p:spTgt spid="6"/>
                                        </p:tgtEl>
                                        <p:attrNameLst>
                                          <p:attrName>ppt_h</p:attrName>
                                        </p:attrNameLst>
                                      </p:cBhvr>
                                      <p:tavLst>
                                        <p:tav tm="0">
                                          <p:val>
                                            <p:strVal val="ppt_h"/>
                                          </p:val>
                                        </p:tav>
                                        <p:tav tm="100000">
                                          <p:val>
                                            <p:strVal val="ppt_h"/>
                                          </p:val>
                                        </p:tav>
                                      </p:tavLst>
                                    </p:anim>
                                    <p:animEffect transition="out" filter="fade">
                                      <p:cBhvr>
                                        <p:cTn id="34" dur="2000"/>
                                        <p:tgtEl>
                                          <p:spTgt spid="6"/>
                                        </p:tgtEl>
                                      </p:cBhvr>
                                    </p:animEffect>
                                    <p:set>
                                      <p:cBhvr>
                                        <p:cTn id="35" dur="1" fill="hold">
                                          <p:stCondLst>
                                            <p:cond delay="1999"/>
                                          </p:stCondLst>
                                        </p:cTn>
                                        <p:tgtEl>
                                          <p:spTgt spid="6"/>
                                        </p:tgtEl>
                                        <p:attrNameLst>
                                          <p:attrName>style.visibility</p:attrName>
                                        </p:attrNameLst>
                                      </p:cBhvr>
                                      <p:to>
                                        <p:strVal val="hidden"/>
                                      </p:to>
                                    </p:set>
                                  </p:childTnLst>
                                </p:cTn>
                              </p:par>
                            </p:childTnLst>
                          </p:cTn>
                        </p:par>
                        <p:par>
                          <p:cTn id="36" fill="hold">
                            <p:stCondLst>
                              <p:cond delay="6500"/>
                            </p:stCondLst>
                            <p:childTnLst>
                              <p:par>
                                <p:cTn id="37" presetID="9" presetClass="entr" presetSubtype="0"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dissolv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dissolve">
                                      <p:cBhvr>
                                        <p:cTn id="53" dur="500"/>
                                        <p:tgtEl>
                                          <p:spTgt spid="2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dissolve">
                                      <p:cBhvr>
                                        <p:cTn id="5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7" grpId="0"/>
      <p:bldP spid="17" grpId="0"/>
      <p:bldP spid="21" grpId="0"/>
      <p:bldP spid="25" grpId="0"/>
      <p:bldP spid="2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5D1453-5ADA-5548-826C-8AD27F9BF87B}"/>
              </a:ext>
            </a:extLst>
          </p:cNvPr>
          <p:cNvSpPr txBox="1"/>
          <p:nvPr/>
        </p:nvSpPr>
        <p:spPr>
          <a:xfrm>
            <a:off x="676213" y="297261"/>
            <a:ext cx="9304150" cy="523220"/>
          </a:xfrm>
          <a:prstGeom prst="rect">
            <a:avLst/>
          </a:prstGeom>
          <a:noFill/>
        </p:spPr>
        <p:txBody>
          <a:bodyPr wrap="none" rtlCol="0">
            <a:spAutoFit/>
          </a:bodyPr>
          <a:lstStyle/>
          <a:p>
            <a:r>
              <a:rPr lang="en-US" sz="2800" b="1" dirty="0">
                <a:latin typeface="+mj-lt"/>
                <a:cs typeface="Calibri Light" panose="020F0302020204030204" pitchFamily="34" charset="0"/>
              </a:rPr>
              <a:t>Why things are actually worse than they seem to be</a:t>
            </a:r>
          </a:p>
        </p:txBody>
      </p:sp>
      <p:sp>
        <p:nvSpPr>
          <p:cNvPr id="55" name="Freeform 54">
            <a:extLst>
              <a:ext uri="{FF2B5EF4-FFF2-40B4-BE49-F238E27FC236}">
                <a16:creationId xmlns:a16="http://schemas.microsoft.com/office/drawing/2014/main" id="{C6B830AB-8817-6F6D-C793-5A0C43104C4A}"/>
              </a:ext>
            </a:extLst>
          </p:cNvPr>
          <p:cNvSpPr/>
          <p:nvPr/>
        </p:nvSpPr>
        <p:spPr>
          <a:xfrm rot="2566964">
            <a:off x="5853665" y="1778071"/>
            <a:ext cx="1523180" cy="1664578"/>
          </a:xfrm>
          <a:custGeom>
            <a:avLst/>
            <a:gdLst>
              <a:gd name="connsiteX0" fmla="*/ 0 w 331839"/>
              <a:gd name="connsiteY0" fmla="*/ 0 h 376084"/>
              <a:gd name="connsiteX1" fmla="*/ 70055 w 331839"/>
              <a:gd name="connsiteY1" fmla="*/ 44245 h 376084"/>
              <a:gd name="connsiteX2" fmla="*/ 188042 w 331839"/>
              <a:gd name="connsiteY2" fmla="*/ 151171 h 376084"/>
              <a:gd name="connsiteX3" fmla="*/ 272845 w 331839"/>
              <a:gd name="connsiteY3" fmla="*/ 254410 h 376084"/>
              <a:gd name="connsiteX4" fmla="*/ 331839 w 331839"/>
              <a:gd name="connsiteY4" fmla="*/ 376084 h 376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839" h="376084">
                <a:moveTo>
                  <a:pt x="0" y="0"/>
                </a:moveTo>
                <a:cubicBezTo>
                  <a:pt x="19357" y="9525"/>
                  <a:pt x="38715" y="19050"/>
                  <a:pt x="70055" y="44245"/>
                </a:cubicBezTo>
                <a:cubicBezTo>
                  <a:pt x="101395" y="69440"/>
                  <a:pt x="154244" y="116144"/>
                  <a:pt x="188042" y="151171"/>
                </a:cubicBezTo>
                <a:cubicBezTo>
                  <a:pt x="221840" y="186198"/>
                  <a:pt x="248879" y="216925"/>
                  <a:pt x="272845" y="254410"/>
                </a:cubicBezTo>
                <a:cubicBezTo>
                  <a:pt x="296811" y="291896"/>
                  <a:pt x="314325" y="333990"/>
                  <a:pt x="331839" y="376084"/>
                </a:cubicBezTo>
              </a:path>
            </a:pathLst>
          </a:custGeom>
          <a:noFill/>
          <a:ln w="1143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M Sans"/>
              <a:ea typeface="+mn-ea"/>
              <a:cs typeface="+mn-cs"/>
            </a:endParaRPr>
          </a:p>
        </p:txBody>
      </p:sp>
      <p:sp>
        <p:nvSpPr>
          <p:cNvPr id="58" name="TextBox 57">
            <a:extLst>
              <a:ext uri="{FF2B5EF4-FFF2-40B4-BE49-F238E27FC236}">
                <a16:creationId xmlns:a16="http://schemas.microsoft.com/office/drawing/2014/main" id="{F410DB42-47B3-6F63-706B-8FEC9E44493B}"/>
              </a:ext>
            </a:extLst>
          </p:cNvPr>
          <p:cNvSpPr txBox="1"/>
          <p:nvPr/>
        </p:nvSpPr>
        <p:spPr>
          <a:xfrm>
            <a:off x="6120180" y="3813014"/>
            <a:ext cx="9973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1D2E"/>
                </a:solidFill>
                <a:effectLst/>
                <a:uLnTx/>
                <a:uFillTx/>
                <a:latin typeface="DM Sans"/>
                <a:ea typeface="+mn-ea"/>
                <a:cs typeface="+mn-cs"/>
              </a:rPr>
              <a:t>Surface</a:t>
            </a:r>
          </a:p>
        </p:txBody>
      </p:sp>
      <p:sp>
        <p:nvSpPr>
          <p:cNvPr id="59" name="TextBox 58">
            <a:extLst>
              <a:ext uri="{FF2B5EF4-FFF2-40B4-BE49-F238E27FC236}">
                <a16:creationId xmlns:a16="http://schemas.microsoft.com/office/drawing/2014/main" id="{D4B339CC-49AE-1FF4-78BD-46566E96D9C3}"/>
              </a:ext>
            </a:extLst>
          </p:cNvPr>
          <p:cNvSpPr txBox="1"/>
          <p:nvPr/>
        </p:nvSpPr>
        <p:spPr>
          <a:xfrm>
            <a:off x="4266856" y="2401389"/>
            <a:ext cx="117692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1D1D2E"/>
                </a:solidFill>
                <a:latin typeface="DM Sans"/>
              </a:rPr>
              <a:t>e</a:t>
            </a:r>
            <a:r>
              <a:rPr lang="en-US" noProof="0" dirty="0" err="1">
                <a:solidFill>
                  <a:srgbClr val="1D1D2E"/>
                </a:solidFill>
                <a:latin typeface="DM Sans"/>
              </a:rPr>
              <a:t>xploit</a:t>
            </a:r>
            <a:endParaRPr lang="en-US" noProof="0" dirty="0">
              <a:solidFill>
                <a:srgbClr val="1D1D2E"/>
              </a:solidFill>
              <a:latin typeface="DM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dirty="0">
                <a:ln>
                  <a:noFill/>
                </a:ln>
                <a:solidFill>
                  <a:srgbClr val="1D1D2E"/>
                </a:solidFill>
                <a:effectLst/>
                <a:uLnTx/>
                <a:uFillTx/>
                <a:latin typeface="DM Sans"/>
              </a:rPr>
              <a:t>attempts</a:t>
            </a:r>
            <a:endParaRPr kumimoji="0" lang="en-US" b="0" i="0" u="none" strike="noStrike" kern="1200" cap="none" spc="0" normalizeH="0" baseline="0" noProof="0" dirty="0">
              <a:ln>
                <a:noFill/>
              </a:ln>
              <a:solidFill>
                <a:srgbClr val="1D1D2E"/>
              </a:solidFill>
              <a:effectLst/>
              <a:uLnTx/>
              <a:uFillTx/>
              <a:latin typeface="DM Sans"/>
            </a:endParaRPr>
          </a:p>
        </p:txBody>
      </p:sp>
      <p:grpSp>
        <p:nvGrpSpPr>
          <p:cNvPr id="60" name="Group 59">
            <a:extLst>
              <a:ext uri="{FF2B5EF4-FFF2-40B4-BE49-F238E27FC236}">
                <a16:creationId xmlns:a16="http://schemas.microsoft.com/office/drawing/2014/main" id="{676C620F-A1F2-AF07-06F4-3660BB63AE3C}"/>
              </a:ext>
            </a:extLst>
          </p:cNvPr>
          <p:cNvGrpSpPr/>
          <p:nvPr/>
        </p:nvGrpSpPr>
        <p:grpSpPr>
          <a:xfrm>
            <a:off x="5474484" y="1570420"/>
            <a:ext cx="1122142" cy="2098177"/>
            <a:chOff x="5080076" y="1500698"/>
            <a:chExt cx="1122142" cy="2098177"/>
          </a:xfrm>
        </p:grpSpPr>
        <p:cxnSp>
          <p:nvCxnSpPr>
            <p:cNvPr id="61" name="Straight Arrow Connector 60">
              <a:extLst>
                <a:ext uri="{FF2B5EF4-FFF2-40B4-BE49-F238E27FC236}">
                  <a16:creationId xmlns:a16="http://schemas.microsoft.com/office/drawing/2014/main" id="{0278E967-99C0-DC13-F5E2-FCD4C3BC02D0}"/>
                </a:ext>
              </a:extLst>
            </p:cNvPr>
            <p:cNvCxnSpPr>
              <a:cxnSpLocks/>
            </p:cNvCxnSpPr>
            <p:nvPr/>
          </p:nvCxnSpPr>
          <p:spPr>
            <a:xfrm>
              <a:off x="5454163" y="1602491"/>
              <a:ext cx="571903"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296F314-1C9D-989A-9EBC-E176FB850646}"/>
                </a:ext>
              </a:extLst>
            </p:cNvPr>
            <p:cNvCxnSpPr>
              <a:cxnSpLocks/>
            </p:cNvCxnSpPr>
            <p:nvPr/>
          </p:nvCxnSpPr>
          <p:spPr>
            <a:xfrm>
              <a:off x="5523437" y="1814267"/>
              <a:ext cx="571903"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A86A222-FD78-FB11-5417-36342B42192F}"/>
                </a:ext>
              </a:extLst>
            </p:cNvPr>
            <p:cNvCxnSpPr>
              <a:cxnSpLocks/>
            </p:cNvCxnSpPr>
            <p:nvPr/>
          </p:nvCxnSpPr>
          <p:spPr>
            <a:xfrm>
              <a:off x="5570937" y="2028024"/>
              <a:ext cx="571903"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D07A7BD-450B-9BC8-3ACB-6CC7C3F4F7BA}"/>
                </a:ext>
              </a:extLst>
            </p:cNvPr>
            <p:cNvCxnSpPr>
              <a:cxnSpLocks/>
            </p:cNvCxnSpPr>
            <p:nvPr/>
          </p:nvCxnSpPr>
          <p:spPr>
            <a:xfrm>
              <a:off x="5604584" y="2239800"/>
              <a:ext cx="571903"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C0CDBC9-1073-6F62-3B7E-9F42582CEBED}"/>
                </a:ext>
              </a:extLst>
            </p:cNvPr>
            <p:cNvCxnSpPr>
              <a:cxnSpLocks/>
            </p:cNvCxnSpPr>
            <p:nvPr/>
          </p:nvCxnSpPr>
          <p:spPr>
            <a:xfrm>
              <a:off x="5630315" y="2443660"/>
              <a:ext cx="571903"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0E9187A-E5AF-D4E3-2B19-A2C566383873}"/>
                </a:ext>
              </a:extLst>
            </p:cNvPr>
            <p:cNvCxnSpPr>
              <a:cxnSpLocks/>
            </p:cNvCxnSpPr>
            <p:nvPr/>
          </p:nvCxnSpPr>
          <p:spPr>
            <a:xfrm>
              <a:off x="5628337" y="2655436"/>
              <a:ext cx="571903"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CB218A5-A979-92AA-393B-631E014F66CE}"/>
                </a:ext>
              </a:extLst>
            </p:cNvPr>
            <p:cNvCxnSpPr>
              <a:cxnSpLocks/>
            </p:cNvCxnSpPr>
            <p:nvPr/>
          </p:nvCxnSpPr>
          <p:spPr>
            <a:xfrm>
              <a:off x="5604583" y="2869193"/>
              <a:ext cx="571903"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50AF287-D909-E707-11B3-D450B8071244}"/>
                </a:ext>
              </a:extLst>
            </p:cNvPr>
            <p:cNvCxnSpPr>
              <a:cxnSpLocks/>
            </p:cNvCxnSpPr>
            <p:nvPr/>
          </p:nvCxnSpPr>
          <p:spPr>
            <a:xfrm>
              <a:off x="5578854" y="3080969"/>
              <a:ext cx="571903"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8A92870D-E8DD-3F9B-9851-5F9A54B3648E}"/>
                </a:ext>
              </a:extLst>
            </p:cNvPr>
            <p:cNvCxnSpPr>
              <a:cxnSpLocks/>
            </p:cNvCxnSpPr>
            <p:nvPr/>
          </p:nvCxnSpPr>
          <p:spPr>
            <a:xfrm>
              <a:off x="5511561" y="3298683"/>
              <a:ext cx="571903"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88E3657-4278-32AD-CFFF-65F3F323A08B}"/>
                </a:ext>
              </a:extLst>
            </p:cNvPr>
            <p:cNvCxnSpPr>
              <a:cxnSpLocks/>
            </p:cNvCxnSpPr>
            <p:nvPr/>
          </p:nvCxnSpPr>
          <p:spPr>
            <a:xfrm>
              <a:off x="5438329" y="3510459"/>
              <a:ext cx="571903"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0442351C-453F-8BE4-C80D-741C62601651}"/>
                </a:ext>
              </a:extLst>
            </p:cNvPr>
            <p:cNvPicPr>
              <a:picLocks noChangeAspect="1"/>
            </p:cNvPicPr>
            <p:nvPr/>
          </p:nvPicPr>
          <p:blipFill>
            <a:blip r:embed="rId3"/>
            <a:stretch>
              <a:fillRect/>
            </a:stretch>
          </p:blipFill>
          <p:spPr>
            <a:xfrm>
              <a:off x="5113703" y="1500698"/>
              <a:ext cx="190500" cy="165100"/>
            </a:xfrm>
            <a:prstGeom prst="rect">
              <a:avLst/>
            </a:prstGeom>
          </p:spPr>
        </p:pic>
        <p:pic>
          <p:nvPicPr>
            <p:cNvPr id="72" name="Picture 71">
              <a:extLst>
                <a:ext uri="{FF2B5EF4-FFF2-40B4-BE49-F238E27FC236}">
                  <a16:creationId xmlns:a16="http://schemas.microsoft.com/office/drawing/2014/main" id="{4A07DBE9-8A31-FC4E-7533-623124AA68A0}"/>
                </a:ext>
              </a:extLst>
            </p:cNvPr>
            <p:cNvPicPr>
              <a:picLocks noChangeAspect="1"/>
            </p:cNvPicPr>
            <p:nvPr/>
          </p:nvPicPr>
          <p:blipFill>
            <a:blip r:embed="rId4"/>
            <a:stretch>
              <a:fillRect/>
            </a:stretch>
          </p:blipFill>
          <p:spPr>
            <a:xfrm>
              <a:off x="5113703" y="1713004"/>
              <a:ext cx="203200" cy="165100"/>
            </a:xfrm>
            <a:prstGeom prst="rect">
              <a:avLst/>
            </a:prstGeom>
          </p:spPr>
        </p:pic>
        <p:pic>
          <p:nvPicPr>
            <p:cNvPr id="73" name="Picture 72">
              <a:extLst>
                <a:ext uri="{FF2B5EF4-FFF2-40B4-BE49-F238E27FC236}">
                  <a16:creationId xmlns:a16="http://schemas.microsoft.com/office/drawing/2014/main" id="{41AAA6B5-8A7E-5C48-8FC6-B03CBC900282}"/>
                </a:ext>
              </a:extLst>
            </p:cNvPr>
            <p:cNvPicPr>
              <a:picLocks noChangeAspect="1"/>
            </p:cNvPicPr>
            <p:nvPr/>
          </p:nvPicPr>
          <p:blipFill>
            <a:blip r:embed="rId5"/>
            <a:stretch>
              <a:fillRect/>
            </a:stretch>
          </p:blipFill>
          <p:spPr>
            <a:xfrm>
              <a:off x="5091469" y="3433775"/>
              <a:ext cx="228600" cy="165100"/>
            </a:xfrm>
            <a:prstGeom prst="rect">
              <a:avLst/>
            </a:prstGeom>
          </p:spPr>
        </p:pic>
        <p:sp>
          <p:nvSpPr>
            <p:cNvPr id="74" name="TextBox 73">
              <a:extLst>
                <a:ext uri="{FF2B5EF4-FFF2-40B4-BE49-F238E27FC236}">
                  <a16:creationId xmlns:a16="http://schemas.microsoft.com/office/drawing/2014/main" id="{55F31467-B1F3-C096-E8E6-D2F1C0D09A40}"/>
                </a:ext>
              </a:extLst>
            </p:cNvPr>
            <p:cNvSpPr txBox="1"/>
            <p:nvPr/>
          </p:nvSpPr>
          <p:spPr>
            <a:xfrm>
              <a:off x="5080076" y="1984752"/>
              <a:ext cx="24397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D1D2E"/>
                  </a:solidFill>
                  <a:effectLst/>
                  <a:uLnTx/>
                  <a:uFillTx/>
                  <a:latin typeface="DM San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D1D2E"/>
                  </a:solidFill>
                  <a:effectLst/>
                  <a:uLnTx/>
                  <a:uFillTx/>
                  <a:latin typeface="DM San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D1D2E"/>
                  </a:solidFill>
                  <a:effectLst/>
                  <a:uLnTx/>
                  <a:uFillTx/>
                  <a:latin typeface="DM Sans"/>
                  <a:ea typeface="+mn-ea"/>
                  <a:cs typeface="+mn-cs"/>
                </a:rPr>
                <a:t>.</a:t>
              </a:r>
            </a:p>
          </p:txBody>
        </p:sp>
      </p:grpSp>
      <p:cxnSp>
        <p:nvCxnSpPr>
          <p:cNvPr id="75" name="Straight Arrow Connector 74">
            <a:extLst>
              <a:ext uri="{FF2B5EF4-FFF2-40B4-BE49-F238E27FC236}">
                <a16:creationId xmlns:a16="http://schemas.microsoft.com/office/drawing/2014/main" id="{69AAB660-E09D-8890-0F10-A9FDEE96C289}"/>
              </a:ext>
            </a:extLst>
          </p:cNvPr>
          <p:cNvCxnSpPr>
            <a:cxnSpLocks/>
          </p:cNvCxnSpPr>
          <p:nvPr/>
        </p:nvCxnSpPr>
        <p:spPr>
          <a:xfrm>
            <a:off x="6879742" y="1670233"/>
            <a:ext cx="261874" cy="1980"/>
          </a:xfrm>
          <a:prstGeom prst="straightConnector1">
            <a:avLst/>
          </a:prstGeom>
          <a:ln w="38100">
            <a:solidFill>
              <a:schemeClr val="tx1"/>
            </a:solidFill>
            <a:tailEnd type="oval" w="lg"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525181A-9F86-DE70-B6D9-019E0A8B1C96}"/>
              </a:ext>
            </a:extLst>
          </p:cNvPr>
          <p:cNvCxnSpPr>
            <a:cxnSpLocks/>
          </p:cNvCxnSpPr>
          <p:nvPr/>
        </p:nvCxnSpPr>
        <p:spPr>
          <a:xfrm>
            <a:off x="7030163" y="2307542"/>
            <a:ext cx="222907" cy="1980"/>
          </a:xfrm>
          <a:prstGeom prst="straightConnector1">
            <a:avLst/>
          </a:prstGeom>
          <a:ln w="38100">
            <a:solidFill>
              <a:schemeClr val="tx1"/>
            </a:solidFill>
            <a:tailEnd type="oval" w="lg"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EF439AB-EF2B-64BC-4613-9F4F0CCAA0E8}"/>
              </a:ext>
            </a:extLst>
          </p:cNvPr>
          <p:cNvCxnSpPr>
            <a:cxnSpLocks/>
          </p:cNvCxnSpPr>
          <p:nvPr/>
        </p:nvCxnSpPr>
        <p:spPr>
          <a:xfrm>
            <a:off x="6879742" y="3561352"/>
            <a:ext cx="261874" cy="1980"/>
          </a:xfrm>
          <a:prstGeom prst="straightConnector1">
            <a:avLst/>
          </a:prstGeom>
          <a:ln w="38100">
            <a:solidFill>
              <a:schemeClr val="tx1"/>
            </a:solidFill>
            <a:tailEnd type="oval" w="lg" len="med"/>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0797D735-CD9E-3641-F736-D1EDBECBE857}"/>
              </a:ext>
            </a:extLst>
          </p:cNvPr>
          <p:cNvSpPr txBox="1"/>
          <p:nvPr/>
        </p:nvSpPr>
        <p:spPr>
          <a:xfrm>
            <a:off x="7435657" y="1603775"/>
            <a:ext cx="1579278" cy="646331"/>
          </a:xfrm>
          <a:prstGeom prst="rect">
            <a:avLst/>
          </a:prstGeom>
          <a:noFill/>
        </p:spPr>
        <p:txBody>
          <a:bodyPr wrap="none" rtlCol="0">
            <a:spAutoFit/>
          </a:bodyPr>
          <a:lstStyle/>
          <a:p>
            <a:pPr algn="ctr"/>
            <a:r>
              <a:rPr lang="en-US" dirty="0"/>
              <a:t>attempts</a:t>
            </a:r>
          </a:p>
          <a:p>
            <a:pPr algn="ctr"/>
            <a:r>
              <a:rPr lang="en-US" dirty="0"/>
              <a:t>unsuccessful</a:t>
            </a:r>
          </a:p>
        </p:txBody>
      </p:sp>
      <p:cxnSp>
        <p:nvCxnSpPr>
          <p:cNvPr id="81" name="Straight Arrow Connector 80">
            <a:extLst>
              <a:ext uri="{FF2B5EF4-FFF2-40B4-BE49-F238E27FC236}">
                <a16:creationId xmlns:a16="http://schemas.microsoft.com/office/drawing/2014/main" id="{A101F7BC-6F48-C117-A6F9-A8167E4CB513}"/>
              </a:ext>
            </a:extLst>
          </p:cNvPr>
          <p:cNvCxnSpPr>
            <a:cxnSpLocks/>
          </p:cNvCxnSpPr>
          <p:nvPr/>
        </p:nvCxnSpPr>
        <p:spPr>
          <a:xfrm>
            <a:off x="7060643" y="2959814"/>
            <a:ext cx="222907" cy="1980"/>
          </a:xfrm>
          <a:prstGeom prst="straightConnector1">
            <a:avLst/>
          </a:prstGeom>
          <a:ln w="38100">
            <a:solidFill>
              <a:schemeClr val="tx1"/>
            </a:solidFill>
            <a:tailEnd type="oval"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4BAF00FA-5403-6235-AD1A-3828E1CCC9F2}"/>
                  </a:ext>
                </a:extLst>
              </p:cNvPr>
              <p:cNvSpPr txBox="1"/>
              <p:nvPr/>
            </p:nvSpPr>
            <p:spPr>
              <a:xfrm>
                <a:off x="694147" y="4634830"/>
                <a:ext cx="11091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F80ED"/>
                    </a:solidFill>
                    <a:effectLst/>
                    <a:uLnTx/>
                    <a:uFillTx/>
                    <a:latin typeface="DM Sans"/>
                    <a:ea typeface="+mn-ea"/>
                    <a:cs typeface="+mn-cs"/>
                  </a:rPr>
                  <a:t>With a sequence of exploit</a:t>
                </a:r>
                <a:r>
                  <a:rPr kumimoji="0" lang="en-US" sz="1800" b="1" i="0" u="none" strike="noStrike" kern="1200" cap="none" spc="0" normalizeH="0" noProof="0" dirty="0">
                    <a:ln>
                      <a:noFill/>
                    </a:ln>
                    <a:solidFill>
                      <a:srgbClr val="2F80ED"/>
                    </a:solidFill>
                    <a:effectLst/>
                    <a:uLnTx/>
                    <a:uFillTx/>
                    <a:latin typeface="DM Sans"/>
                    <a:ea typeface="+mn-ea"/>
                    <a:cs typeface="+mn-cs"/>
                  </a:rPr>
                  <a:t> attempts,</a:t>
                </a:r>
                <a:r>
                  <a:rPr kumimoji="0" lang="en-US" sz="1800" b="0" i="0" u="none" strike="noStrike" kern="1200" cap="none" spc="0" normalizeH="0" baseline="0" noProof="0" dirty="0">
                    <a:ln>
                      <a:noFill/>
                    </a:ln>
                    <a:solidFill>
                      <a:srgbClr val="1D1D2E"/>
                    </a:solidFill>
                    <a:effectLst/>
                    <a:uLnTx/>
                    <a:uFillTx/>
                    <a:latin typeface="DM Sans"/>
                    <a:ea typeface="+mn-ea"/>
                    <a:cs typeface="+mn-cs"/>
                  </a:rPr>
                  <a:t> unsuccessful</a:t>
                </a:r>
                <a:r>
                  <a:rPr kumimoji="0" lang="en-US" sz="1800" b="0" i="0" u="none" strike="noStrike" kern="1200" cap="none" spc="0" normalizeH="0" noProof="0" dirty="0">
                    <a:ln>
                      <a:noFill/>
                    </a:ln>
                    <a:solidFill>
                      <a:srgbClr val="1D1D2E"/>
                    </a:solidFill>
                    <a:effectLst/>
                    <a:uLnTx/>
                    <a:uFillTx/>
                    <a:latin typeface="DM Sans"/>
                    <a:ea typeface="+mn-ea"/>
                    <a:cs typeface="+mn-cs"/>
                  </a:rPr>
                  <a:t> attack probability decays geometrically.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1D1D2E"/>
                  </a:solidFill>
                  <a:latin typeface="DM San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srgbClr val="1D1D2E"/>
                        </a:solidFill>
                        <a:effectLst/>
                        <a:uLnTx/>
                        <a:uFillTx/>
                        <a:latin typeface="Cambria Math" panose="02040503050406030204" pitchFamily="18" charset="0"/>
                        <a:ea typeface="Cambria Math" panose="02040503050406030204" pitchFamily="18" charset="0"/>
                      </a:rPr>
                      <m:t>⟹</m:t>
                    </m:r>
                  </m:oMath>
                </a14:m>
                <a:r>
                  <a:rPr kumimoji="0" lang="en-US" sz="1800" b="0" i="0" u="none" strike="noStrike" kern="1200" cap="none" spc="0" normalizeH="0" baseline="0" noProof="0" dirty="0">
                    <a:ln>
                      <a:noFill/>
                    </a:ln>
                    <a:solidFill>
                      <a:srgbClr val="1D1D2E"/>
                    </a:solidFill>
                    <a:effectLst/>
                    <a:uLnTx/>
                    <a:uFillTx/>
                    <a:latin typeface="DM Sans"/>
                    <a:ea typeface="+mn-ea"/>
                    <a:cs typeface="+mn-cs"/>
                  </a:rPr>
                  <a:t> </a:t>
                </a:r>
                <a:r>
                  <a:rPr kumimoji="0" lang="en-US" sz="1800" b="1" i="0" u="none" strike="noStrike" kern="1200" cap="none" spc="0" normalizeH="0" baseline="0" noProof="0" dirty="0">
                    <a:ln>
                      <a:noFill/>
                    </a:ln>
                    <a:solidFill>
                      <a:srgbClr val="1D1D2E"/>
                    </a:solidFill>
                    <a:effectLst/>
                    <a:uLnTx/>
                    <a:uFillTx/>
                    <a:latin typeface="DM Sans"/>
                  </a:rPr>
                  <a:t>risk grows exponentially.</a:t>
                </a:r>
              </a:p>
            </p:txBody>
          </p:sp>
        </mc:Choice>
        <mc:Fallback xmlns="">
          <p:sp>
            <p:nvSpPr>
              <p:cNvPr id="86" name="TextBox 85">
                <a:extLst>
                  <a:ext uri="{FF2B5EF4-FFF2-40B4-BE49-F238E27FC236}">
                    <a16:creationId xmlns:a16="http://schemas.microsoft.com/office/drawing/2014/main" id="{4BAF00FA-5403-6235-AD1A-3828E1CCC9F2}"/>
                  </a:ext>
                </a:extLst>
              </p:cNvPr>
              <p:cNvSpPr txBox="1">
                <a:spLocks noRot="1" noChangeAspect="1" noMove="1" noResize="1" noEditPoints="1" noAdjustHandles="1" noChangeArrowheads="1" noChangeShapeType="1" noTextEdit="1"/>
              </p:cNvSpPr>
              <p:nvPr/>
            </p:nvSpPr>
            <p:spPr>
              <a:xfrm>
                <a:off x="694147" y="4634830"/>
                <a:ext cx="11091877" cy="923330"/>
              </a:xfrm>
              <a:prstGeom prst="rect">
                <a:avLst/>
              </a:prstGeom>
              <a:blipFill>
                <a:blip r:embed="rId11"/>
                <a:stretch>
                  <a:fillRect l="-458" t="-2703" b="-9459"/>
                </a:stretch>
              </a:blipFill>
            </p:spPr>
            <p:txBody>
              <a:bodyPr/>
              <a:lstStyle/>
              <a:p>
                <a:r>
                  <a:rPr lang="en-US">
                    <a:noFill/>
                  </a:rPr>
                  <a:t> </a:t>
                </a:r>
              </a:p>
            </p:txBody>
          </p:sp>
        </mc:Fallback>
      </mc:AlternateContent>
    </p:spTree>
    <p:extLst>
      <p:ext uri="{BB962C8B-B14F-4D97-AF65-F5344CB8AC3E}">
        <p14:creationId xmlns:p14="http://schemas.microsoft.com/office/powerpoint/2010/main" val="140242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strVal val="#ppt_w*0.70"/>
                                          </p:val>
                                        </p:tav>
                                        <p:tav tm="100000">
                                          <p:val>
                                            <p:strVal val="#ppt_w"/>
                                          </p:val>
                                        </p:tav>
                                      </p:tavLst>
                                    </p:anim>
                                    <p:anim calcmode="lin" valueType="num">
                                      <p:cBhvr>
                                        <p:cTn id="8" dur="1000" fill="hold"/>
                                        <p:tgtEl>
                                          <p:spTgt spid="75"/>
                                        </p:tgtEl>
                                        <p:attrNameLst>
                                          <p:attrName>ppt_h</p:attrName>
                                        </p:attrNameLst>
                                      </p:cBhvr>
                                      <p:tavLst>
                                        <p:tav tm="0">
                                          <p:val>
                                            <p:strVal val="#ppt_h"/>
                                          </p:val>
                                        </p:tav>
                                        <p:tav tm="100000">
                                          <p:val>
                                            <p:strVal val="#ppt_h"/>
                                          </p:val>
                                        </p:tav>
                                      </p:tavLst>
                                    </p:anim>
                                    <p:animEffect transition="in" filter="fade">
                                      <p:cBhvr>
                                        <p:cTn id="9" dur="1000"/>
                                        <p:tgtEl>
                                          <p:spTgt spid="75"/>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p:cTn id="13" dur="500" fill="hold"/>
                                        <p:tgtEl>
                                          <p:spTgt spid="76"/>
                                        </p:tgtEl>
                                        <p:attrNameLst>
                                          <p:attrName>ppt_w</p:attrName>
                                        </p:attrNameLst>
                                      </p:cBhvr>
                                      <p:tavLst>
                                        <p:tav tm="0">
                                          <p:val>
                                            <p:strVal val="#ppt_w*0.70"/>
                                          </p:val>
                                        </p:tav>
                                        <p:tav tm="100000">
                                          <p:val>
                                            <p:strVal val="#ppt_w"/>
                                          </p:val>
                                        </p:tav>
                                      </p:tavLst>
                                    </p:anim>
                                    <p:anim calcmode="lin" valueType="num">
                                      <p:cBhvr>
                                        <p:cTn id="14" dur="500" fill="hold"/>
                                        <p:tgtEl>
                                          <p:spTgt spid="76"/>
                                        </p:tgtEl>
                                        <p:attrNameLst>
                                          <p:attrName>ppt_h</p:attrName>
                                        </p:attrNameLst>
                                      </p:cBhvr>
                                      <p:tavLst>
                                        <p:tav tm="0">
                                          <p:val>
                                            <p:strVal val="#ppt_h"/>
                                          </p:val>
                                        </p:tav>
                                        <p:tav tm="100000">
                                          <p:val>
                                            <p:strVal val="#ppt_h"/>
                                          </p:val>
                                        </p:tav>
                                      </p:tavLst>
                                    </p:anim>
                                    <p:animEffect transition="in" filter="fade">
                                      <p:cBhvr>
                                        <p:cTn id="15" dur="500"/>
                                        <p:tgtEl>
                                          <p:spTgt spid="76"/>
                                        </p:tgtEl>
                                      </p:cBhvr>
                                    </p:animEffect>
                                  </p:childTnLst>
                                </p:cTn>
                              </p:par>
                            </p:childTnLst>
                          </p:cTn>
                        </p:par>
                        <p:par>
                          <p:cTn id="16" fill="hold">
                            <p:stCondLst>
                              <p:cond delay="1500"/>
                            </p:stCondLst>
                            <p:childTnLst>
                              <p:par>
                                <p:cTn id="17" presetID="55" presetClass="entr" presetSubtype="0"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anim calcmode="lin" valueType="num">
                                      <p:cBhvr>
                                        <p:cTn id="19" dur="500" fill="hold"/>
                                        <p:tgtEl>
                                          <p:spTgt spid="81"/>
                                        </p:tgtEl>
                                        <p:attrNameLst>
                                          <p:attrName>ppt_w</p:attrName>
                                        </p:attrNameLst>
                                      </p:cBhvr>
                                      <p:tavLst>
                                        <p:tav tm="0">
                                          <p:val>
                                            <p:strVal val="#ppt_w*0.70"/>
                                          </p:val>
                                        </p:tav>
                                        <p:tav tm="100000">
                                          <p:val>
                                            <p:strVal val="#ppt_w"/>
                                          </p:val>
                                        </p:tav>
                                      </p:tavLst>
                                    </p:anim>
                                    <p:anim calcmode="lin" valueType="num">
                                      <p:cBhvr>
                                        <p:cTn id="20" dur="500" fill="hold"/>
                                        <p:tgtEl>
                                          <p:spTgt spid="81"/>
                                        </p:tgtEl>
                                        <p:attrNameLst>
                                          <p:attrName>ppt_h</p:attrName>
                                        </p:attrNameLst>
                                      </p:cBhvr>
                                      <p:tavLst>
                                        <p:tav tm="0">
                                          <p:val>
                                            <p:strVal val="#ppt_h"/>
                                          </p:val>
                                        </p:tav>
                                        <p:tav tm="100000">
                                          <p:val>
                                            <p:strVal val="#ppt_h"/>
                                          </p:val>
                                        </p:tav>
                                      </p:tavLst>
                                    </p:anim>
                                    <p:animEffect transition="in" filter="fade">
                                      <p:cBhvr>
                                        <p:cTn id="21" dur="500"/>
                                        <p:tgtEl>
                                          <p:spTgt spid="81"/>
                                        </p:tgtEl>
                                      </p:cBhvr>
                                    </p:animEffect>
                                  </p:childTnLst>
                                </p:cTn>
                              </p:par>
                            </p:childTnLst>
                          </p:cTn>
                        </p:par>
                        <p:par>
                          <p:cTn id="22" fill="hold">
                            <p:stCondLst>
                              <p:cond delay="2000"/>
                            </p:stCondLst>
                            <p:childTnLst>
                              <p:par>
                                <p:cTn id="23" presetID="55" presetClass="entr" presetSubtype="0"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strVal val="#ppt_w*0.70"/>
                                          </p:val>
                                        </p:tav>
                                        <p:tav tm="100000">
                                          <p:val>
                                            <p:strVal val="#ppt_w"/>
                                          </p:val>
                                        </p:tav>
                                      </p:tavLst>
                                    </p:anim>
                                    <p:anim calcmode="lin" valueType="num">
                                      <p:cBhvr>
                                        <p:cTn id="26" dur="500" fill="hold"/>
                                        <p:tgtEl>
                                          <p:spTgt spid="78"/>
                                        </p:tgtEl>
                                        <p:attrNameLst>
                                          <p:attrName>ppt_h</p:attrName>
                                        </p:attrNameLst>
                                      </p:cBhvr>
                                      <p:tavLst>
                                        <p:tav tm="0">
                                          <p:val>
                                            <p:strVal val="#ppt_h"/>
                                          </p:val>
                                        </p:tav>
                                        <p:tav tm="100000">
                                          <p:val>
                                            <p:strVal val="#ppt_h"/>
                                          </p:val>
                                        </p:tav>
                                      </p:tavLst>
                                    </p:anim>
                                    <p:animEffect transition="in" filter="fade">
                                      <p:cBhvr>
                                        <p:cTn id="27" dur="500"/>
                                        <p:tgtEl>
                                          <p:spTgt spid="78"/>
                                        </p:tgtEl>
                                      </p:cBhvr>
                                    </p:animEffect>
                                  </p:childTnLst>
                                </p:cTn>
                              </p:par>
                            </p:childTnLst>
                          </p:cTn>
                        </p:par>
                        <p:par>
                          <p:cTn id="28" fill="hold">
                            <p:stCondLst>
                              <p:cond delay="2500"/>
                            </p:stCondLst>
                            <p:childTnLst>
                              <p:par>
                                <p:cTn id="29" presetID="9" presetClass="entr" presetSubtype="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dissolve">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35" presetClass="emph" presetSubtype="0" fill="hold" nodeType="clickEffect">
                                  <p:stCondLst>
                                    <p:cond delay="0"/>
                                  </p:stCondLst>
                                  <p:childTnLst>
                                    <p:anim calcmode="discrete" valueType="str">
                                      <p:cBhvr>
                                        <p:cTn id="35" dur="1000" fill="hold"/>
                                        <p:tgtEl>
                                          <p:spTgt spid="60"/>
                                        </p:tgtEl>
                                        <p:attrNameLst>
                                          <p:attrName>style.visibility</p:attrName>
                                        </p:attrNameLst>
                                      </p:cBhvr>
                                      <p:tavLst>
                                        <p:tav tm="0">
                                          <p:val>
                                            <p:strVal val="hidden"/>
                                          </p:val>
                                        </p:tav>
                                        <p:tav tm="50000">
                                          <p:val>
                                            <p:strVal val="visible"/>
                                          </p:val>
                                        </p:tav>
                                      </p:tavLst>
                                    </p:anim>
                                  </p:childTnLst>
                                </p:cTn>
                              </p:par>
                            </p:childTnLst>
                          </p:cTn>
                        </p:par>
                        <p:par>
                          <p:cTn id="36" fill="hold">
                            <p:stCondLst>
                              <p:cond delay="1000"/>
                            </p:stCondLst>
                            <p:childTnLst>
                              <p:par>
                                <p:cTn id="37" presetID="35" presetClass="emph" presetSubtype="0" fill="hold" nodeType="afterEffect">
                                  <p:stCondLst>
                                    <p:cond delay="0"/>
                                  </p:stCondLst>
                                  <p:childTnLst>
                                    <p:anim calcmode="discrete" valueType="str">
                                      <p:cBhvr>
                                        <p:cTn id="38" dur="1000" fill="hold"/>
                                        <p:tgtEl>
                                          <p:spTgt spid="75"/>
                                        </p:tgtEl>
                                        <p:attrNameLst>
                                          <p:attrName>style.visibility</p:attrName>
                                        </p:attrNameLst>
                                      </p:cBhvr>
                                      <p:tavLst>
                                        <p:tav tm="0">
                                          <p:val>
                                            <p:strVal val="hidden"/>
                                          </p:val>
                                        </p:tav>
                                        <p:tav tm="50000">
                                          <p:val>
                                            <p:strVal val="visible"/>
                                          </p:val>
                                        </p:tav>
                                      </p:tavLst>
                                    </p:anim>
                                  </p:childTnLst>
                                </p:cTn>
                              </p:par>
                            </p:childTnLst>
                          </p:cTn>
                        </p:par>
                        <p:par>
                          <p:cTn id="39" fill="hold">
                            <p:stCondLst>
                              <p:cond delay="2000"/>
                            </p:stCondLst>
                            <p:childTnLst>
                              <p:par>
                                <p:cTn id="40" presetID="35" presetClass="emph" presetSubtype="0" fill="hold" nodeType="afterEffect">
                                  <p:stCondLst>
                                    <p:cond delay="0"/>
                                  </p:stCondLst>
                                  <p:childTnLst>
                                    <p:anim calcmode="discrete" valueType="str">
                                      <p:cBhvr>
                                        <p:cTn id="41" dur="1000" fill="hold"/>
                                        <p:tgtEl>
                                          <p:spTgt spid="76"/>
                                        </p:tgtEl>
                                        <p:attrNameLst>
                                          <p:attrName>style.visibility</p:attrName>
                                        </p:attrNameLst>
                                      </p:cBhvr>
                                      <p:tavLst>
                                        <p:tav tm="0">
                                          <p:val>
                                            <p:strVal val="hidden"/>
                                          </p:val>
                                        </p:tav>
                                        <p:tav tm="50000">
                                          <p:val>
                                            <p:strVal val="visible"/>
                                          </p:val>
                                        </p:tav>
                                      </p:tavLst>
                                    </p:anim>
                                  </p:childTnLst>
                                </p:cTn>
                              </p:par>
                            </p:childTnLst>
                          </p:cTn>
                        </p:par>
                        <p:par>
                          <p:cTn id="42" fill="hold">
                            <p:stCondLst>
                              <p:cond delay="3000"/>
                            </p:stCondLst>
                            <p:childTnLst>
                              <p:par>
                                <p:cTn id="43" presetID="35" presetClass="emph" presetSubtype="0" fill="hold" nodeType="afterEffect">
                                  <p:stCondLst>
                                    <p:cond delay="0"/>
                                  </p:stCondLst>
                                  <p:childTnLst>
                                    <p:anim calcmode="discrete" valueType="str">
                                      <p:cBhvr>
                                        <p:cTn id="44" dur="1000" fill="hold"/>
                                        <p:tgtEl>
                                          <p:spTgt spid="81"/>
                                        </p:tgtEl>
                                        <p:attrNameLst>
                                          <p:attrName>style.visibility</p:attrName>
                                        </p:attrNameLst>
                                      </p:cBhvr>
                                      <p:tavLst>
                                        <p:tav tm="0">
                                          <p:val>
                                            <p:strVal val="hidden"/>
                                          </p:val>
                                        </p:tav>
                                        <p:tav tm="50000">
                                          <p:val>
                                            <p:strVal val="visible"/>
                                          </p:val>
                                        </p:tav>
                                      </p:tavLst>
                                    </p:anim>
                                  </p:childTnLst>
                                </p:cTn>
                              </p:par>
                            </p:childTnLst>
                          </p:cTn>
                        </p:par>
                        <p:par>
                          <p:cTn id="45" fill="hold">
                            <p:stCondLst>
                              <p:cond delay="4000"/>
                            </p:stCondLst>
                            <p:childTnLst>
                              <p:par>
                                <p:cTn id="46" presetID="35" presetClass="emph" presetSubtype="0" fill="hold" nodeType="afterEffect">
                                  <p:stCondLst>
                                    <p:cond delay="0"/>
                                  </p:stCondLst>
                                  <p:childTnLst>
                                    <p:anim calcmode="discrete" valueType="str">
                                      <p:cBhvr>
                                        <p:cTn id="47" dur="1000" fill="hold"/>
                                        <p:tgtEl>
                                          <p:spTgt spid="78"/>
                                        </p:tgtEl>
                                        <p:attrNameLst>
                                          <p:attrName>style.visibility</p:attrName>
                                        </p:attrNameLst>
                                      </p:cBhvr>
                                      <p:tavLst>
                                        <p:tav tm="0">
                                          <p:val>
                                            <p:strVal val="hidden"/>
                                          </p:val>
                                        </p:tav>
                                        <p:tav tm="50000">
                                          <p:val>
                                            <p:strVal val="visible"/>
                                          </p:val>
                                        </p:tav>
                                      </p:tavLst>
                                    </p:anim>
                                  </p:childTnLst>
                                </p:cTn>
                              </p:par>
                            </p:childTnLst>
                          </p:cTn>
                        </p:par>
                        <p:par>
                          <p:cTn id="48" fill="hold">
                            <p:stCondLst>
                              <p:cond delay="5000"/>
                            </p:stCondLst>
                            <p:childTnLst>
                              <p:par>
                                <p:cTn id="49" presetID="35" presetClass="emph" presetSubtype="0" fill="hold" grpId="1" nodeType="afterEffect">
                                  <p:stCondLst>
                                    <p:cond delay="0"/>
                                  </p:stCondLst>
                                  <p:childTnLst>
                                    <p:anim calcmode="discrete" valueType="str">
                                      <p:cBhvr>
                                        <p:cTn id="50" dur="1000" fill="hold"/>
                                        <p:tgtEl>
                                          <p:spTgt spid="79"/>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60"/>
                                        </p:tgtEl>
                                        <p:attrNameLst>
                                          <p:attrName>style.visibility</p:attrName>
                                        </p:attrNameLst>
                                      </p:cBhvr>
                                      <p:tavLst>
                                        <p:tav tm="0">
                                          <p:val>
                                            <p:strVal val="hidden"/>
                                          </p:val>
                                        </p:tav>
                                        <p:tav tm="50000">
                                          <p:val>
                                            <p:strVal val="visible"/>
                                          </p:val>
                                        </p:tav>
                                      </p:tavLst>
                                    </p:anim>
                                  </p:childTnLst>
                                </p:cTn>
                              </p:par>
                            </p:childTnLst>
                          </p:cTn>
                        </p:par>
                        <p:par>
                          <p:cTn id="55" fill="hold">
                            <p:stCondLst>
                              <p:cond delay="1000"/>
                            </p:stCondLst>
                            <p:childTnLst>
                              <p:par>
                                <p:cTn id="56" presetID="35" presetClass="emph" presetSubtype="0" fill="hold" nodeType="afterEffect">
                                  <p:stCondLst>
                                    <p:cond delay="500"/>
                                  </p:stCondLst>
                                  <p:childTnLst>
                                    <p:anim calcmode="discrete" valueType="str">
                                      <p:cBhvr>
                                        <p:cTn id="57" dur="1000" fill="hold"/>
                                        <p:tgtEl>
                                          <p:spTgt spid="75"/>
                                        </p:tgtEl>
                                        <p:attrNameLst>
                                          <p:attrName>style.visibility</p:attrName>
                                        </p:attrNameLst>
                                      </p:cBhvr>
                                      <p:tavLst>
                                        <p:tav tm="0">
                                          <p:val>
                                            <p:strVal val="hidden"/>
                                          </p:val>
                                        </p:tav>
                                        <p:tav tm="50000">
                                          <p:val>
                                            <p:strVal val="visible"/>
                                          </p:val>
                                        </p:tav>
                                      </p:tavLst>
                                    </p:anim>
                                  </p:childTnLst>
                                </p:cTn>
                              </p:par>
                            </p:childTnLst>
                          </p:cTn>
                        </p:par>
                        <p:par>
                          <p:cTn id="58" fill="hold">
                            <p:stCondLst>
                              <p:cond delay="2500"/>
                            </p:stCondLst>
                            <p:childTnLst>
                              <p:par>
                                <p:cTn id="59" presetID="35" presetClass="emph" presetSubtype="0" fill="hold" nodeType="afterEffect">
                                  <p:stCondLst>
                                    <p:cond delay="0"/>
                                  </p:stCondLst>
                                  <p:childTnLst>
                                    <p:anim calcmode="discrete" valueType="str">
                                      <p:cBhvr>
                                        <p:cTn id="60" dur="1000" fill="hold"/>
                                        <p:tgtEl>
                                          <p:spTgt spid="76"/>
                                        </p:tgtEl>
                                        <p:attrNameLst>
                                          <p:attrName>style.visibility</p:attrName>
                                        </p:attrNameLst>
                                      </p:cBhvr>
                                      <p:tavLst>
                                        <p:tav tm="0">
                                          <p:val>
                                            <p:strVal val="hidden"/>
                                          </p:val>
                                        </p:tav>
                                        <p:tav tm="50000">
                                          <p:val>
                                            <p:strVal val="visible"/>
                                          </p:val>
                                        </p:tav>
                                      </p:tavLst>
                                    </p:anim>
                                  </p:childTnLst>
                                </p:cTn>
                              </p:par>
                            </p:childTnLst>
                          </p:cTn>
                        </p:par>
                        <p:par>
                          <p:cTn id="61" fill="hold">
                            <p:stCondLst>
                              <p:cond delay="3500"/>
                            </p:stCondLst>
                            <p:childTnLst>
                              <p:par>
                                <p:cTn id="62" presetID="35" presetClass="emph" presetSubtype="0" fill="hold" nodeType="afterEffect">
                                  <p:stCondLst>
                                    <p:cond delay="0"/>
                                  </p:stCondLst>
                                  <p:childTnLst>
                                    <p:anim calcmode="discrete" valueType="str">
                                      <p:cBhvr>
                                        <p:cTn id="63" dur="1000" fill="hold"/>
                                        <p:tgtEl>
                                          <p:spTgt spid="81"/>
                                        </p:tgtEl>
                                        <p:attrNameLst>
                                          <p:attrName>style.visibility</p:attrName>
                                        </p:attrNameLst>
                                      </p:cBhvr>
                                      <p:tavLst>
                                        <p:tav tm="0">
                                          <p:val>
                                            <p:strVal val="hidden"/>
                                          </p:val>
                                        </p:tav>
                                        <p:tav tm="50000">
                                          <p:val>
                                            <p:strVal val="visible"/>
                                          </p:val>
                                        </p:tav>
                                      </p:tavLst>
                                    </p:anim>
                                  </p:childTnLst>
                                </p:cTn>
                              </p:par>
                            </p:childTnLst>
                          </p:cTn>
                        </p:par>
                        <p:par>
                          <p:cTn id="64" fill="hold">
                            <p:stCondLst>
                              <p:cond delay="4500"/>
                            </p:stCondLst>
                            <p:childTnLst>
                              <p:par>
                                <p:cTn id="65" presetID="35" presetClass="emph" presetSubtype="0" fill="hold" nodeType="afterEffect">
                                  <p:stCondLst>
                                    <p:cond delay="0"/>
                                  </p:stCondLst>
                                  <p:childTnLst>
                                    <p:anim calcmode="discrete" valueType="str">
                                      <p:cBhvr>
                                        <p:cTn id="66" dur="1000" fill="hold"/>
                                        <p:tgtEl>
                                          <p:spTgt spid="78"/>
                                        </p:tgtEl>
                                        <p:attrNameLst>
                                          <p:attrName>style.visibility</p:attrName>
                                        </p:attrNameLst>
                                      </p:cBhvr>
                                      <p:tavLst>
                                        <p:tav tm="0">
                                          <p:val>
                                            <p:strVal val="hidden"/>
                                          </p:val>
                                        </p:tav>
                                        <p:tav tm="50000">
                                          <p:val>
                                            <p:strVal val="visible"/>
                                          </p:val>
                                        </p:tav>
                                      </p:tavLst>
                                    </p:anim>
                                  </p:childTnLst>
                                </p:cTn>
                              </p:par>
                            </p:childTnLst>
                          </p:cTn>
                        </p:par>
                      </p:childTnLst>
                    </p:cTn>
                  </p:par>
                  <p:par>
                    <p:cTn id="67" fill="hold">
                      <p:stCondLst>
                        <p:cond delay="indefinite"/>
                      </p:stCondLst>
                      <p:childTnLst>
                        <p:par>
                          <p:cTn id="68" fill="hold">
                            <p:stCondLst>
                              <p:cond delay="0"/>
                            </p:stCondLst>
                            <p:childTnLst>
                              <p:par>
                                <p:cTn id="69" presetID="35" presetClass="emph" presetSubtype="0" fill="hold" grpId="2" nodeType="clickEffect">
                                  <p:stCondLst>
                                    <p:cond delay="0"/>
                                  </p:stCondLst>
                                  <p:childTnLst>
                                    <p:anim calcmode="discrete" valueType="str">
                                      <p:cBhvr>
                                        <p:cTn id="70" dur="1000" fill="hold"/>
                                        <p:tgtEl>
                                          <p:spTgt spid="79"/>
                                        </p:tgtEl>
                                        <p:attrNameLst>
                                          <p:attrName>style.visibility</p:attrName>
                                        </p:attrNameLst>
                                      </p:cBhvr>
                                      <p:tavLst>
                                        <p:tav tm="0">
                                          <p:val>
                                            <p:strVal val="hidden"/>
                                          </p:val>
                                        </p:tav>
                                        <p:tav tm="50000">
                                          <p:val>
                                            <p:strVal val="visible"/>
                                          </p:val>
                                        </p:tav>
                                      </p:tavLst>
                                    </p:anim>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86"/>
                                        </p:tgtEl>
                                        <p:attrNameLst>
                                          <p:attrName>style.visibility</p:attrName>
                                        </p:attrNameLst>
                                      </p:cBhvr>
                                      <p:to>
                                        <p:strVal val="visible"/>
                                      </p:to>
                                    </p:set>
                                    <p:animEffect transition="in" filter="dissolve">
                                      <p:cBhvr>
                                        <p:cTn id="7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9" grpId="1"/>
      <p:bldP spid="79" grpId="2"/>
      <p:bldP spid="8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B2AF8D-A2E5-2B43-A532-5309DE279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54" y="1379981"/>
            <a:ext cx="6770707" cy="4542739"/>
          </a:xfrm>
          <a:prstGeom prst="rect">
            <a:avLst/>
          </a:prstGeom>
        </p:spPr>
      </p:pic>
      <p:sp>
        <p:nvSpPr>
          <p:cNvPr id="16" name="TextBox 15">
            <a:extLst>
              <a:ext uri="{FF2B5EF4-FFF2-40B4-BE49-F238E27FC236}">
                <a16:creationId xmlns:a16="http://schemas.microsoft.com/office/drawing/2014/main" id="{C75D1453-5ADA-5548-826C-8AD27F9BF87B}"/>
              </a:ext>
            </a:extLst>
          </p:cNvPr>
          <p:cNvSpPr txBox="1"/>
          <p:nvPr/>
        </p:nvSpPr>
        <p:spPr>
          <a:xfrm>
            <a:off x="676213" y="297261"/>
            <a:ext cx="7952818" cy="523220"/>
          </a:xfrm>
          <a:prstGeom prst="rect">
            <a:avLst/>
          </a:prstGeom>
          <a:noFill/>
        </p:spPr>
        <p:txBody>
          <a:bodyPr wrap="none" rtlCol="0">
            <a:spAutoFit/>
          </a:bodyPr>
          <a:lstStyle/>
          <a:p>
            <a:r>
              <a:rPr lang="en-US" sz="2800" b="1" dirty="0">
                <a:latin typeface="+mj-lt"/>
                <a:cs typeface="Calibri Light" panose="020F0302020204030204" pitchFamily="34" charset="0"/>
              </a:rPr>
              <a:t>Perimeter-centric security is destined to fail</a:t>
            </a:r>
          </a:p>
        </p:txBody>
      </p:sp>
      <p:sp>
        <p:nvSpPr>
          <p:cNvPr id="54" name="TextBox 53">
            <a:extLst>
              <a:ext uri="{FF2B5EF4-FFF2-40B4-BE49-F238E27FC236}">
                <a16:creationId xmlns:a16="http://schemas.microsoft.com/office/drawing/2014/main" id="{7EF7AEA8-EEE6-114B-9448-9AFAD3AE5810}"/>
              </a:ext>
            </a:extLst>
          </p:cNvPr>
          <p:cNvSpPr txBox="1"/>
          <p:nvPr/>
        </p:nvSpPr>
        <p:spPr>
          <a:xfrm>
            <a:off x="2084447" y="5789838"/>
            <a:ext cx="3392275" cy="369332"/>
          </a:xfrm>
          <a:prstGeom prst="rect">
            <a:avLst/>
          </a:prstGeom>
          <a:noFill/>
        </p:spPr>
        <p:txBody>
          <a:bodyPr wrap="none" rtlCol="0">
            <a:spAutoFit/>
          </a:bodyPr>
          <a:lstStyle/>
          <a:p>
            <a:r>
              <a:rPr lang="en-US" dirty="0"/>
              <a:t>Number of attacks per month</a:t>
            </a:r>
          </a:p>
        </p:txBody>
      </p:sp>
      <p:sp>
        <p:nvSpPr>
          <p:cNvPr id="14" name="TextBox 13">
            <a:extLst>
              <a:ext uri="{FF2B5EF4-FFF2-40B4-BE49-F238E27FC236}">
                <a16:creationId xmlns:a16="http://schemas.microsoft.com/office/drawing/2014/main" id="{DF1BDA99-7A87-5144-831D-585AC8616DC5}"/>
              </a:ext>
            </a:extLst>
          </p:cNvPr>
          <p:cNvSpPr txBox="1"/>
          <p:nvPr/>
        </p:nvSpPr>
        <p:spPr>
          <a:xfrm>
            <a:off x="2810160" y="1249520"/>
            <a:ext cx="2353529" cy="369332"/>
          </a:xfrm>
          <a:prstGeom prst="rect">
            <a:avLst/>
          </a:prstGeom>
          <a:noFill/>
        </p:spPr>
        <p:txBody>
          <a:bodyPr wrap="none" rtlCol="0">
            <a:spAutoFit/>
          </a:bodyPr>
          <a:lstStyle/>
          <a:p>
            <a:r>
              <a:rPr lang="en-US" dirty="0"/>
              <a:t>10-user organization</a:t>
            </a:r>
          </a:p>
        </p:txBody>
      </p:sp>
      <p:sp>
        <p:nvSpPr>
          <p:cNvPr id="15" name="TextBox 14">
            <a:extLst>
              <a:ext uri="{FF2B5EF4-FFF2-40B4-BE49-F238E27FC236}">
                <a16:creationId xmlns:a16="http://schemas.microsoft.com/office/drawing/2014/main" id="{4B781D58-C8BE-B040-ABD7-941B3FCBE8B6}"/>
              </a:ext>
            </a:extLst>
          </p:cNvPr>
          <p:cNvSpPr txBox="1"/>
          <p:nvPr/>
        </p:nvSpPr>
        <p:spPr>
          <a:xfrm>
            <a:off x="6961675" y="1800530"/>
            <a:ext cx="4795377" cy="1938992"/>
          </a:xfrm>
          <a:prstGeom prst="rect">
            <a:avLst/>
          </a:prstGeom>
          <a:noFill/>
        </p:spPr>
        <p:txBody>
          <a:bodyPr wrap="square" rtlCol="0">
            <a:spAutoFit/>
          </a:bodyPr>
          <a:lstStyle/>
          <a:p>
            <a:pPr marL="122238" indent="-122238">
              <a:buFont typeface="Arial" panose="020B0604020202020204" pitchFamily="34" charset="0"/>
              <a:buChar char="•"/>
            </a:pPr>
            <a:r>
              <a:rPr lang="en-US" sz="2000" dirty="0"/>
              <a:t>Ever-growing risk</a:t>
            </a:r>
          </a:p>
          <a:p>
            <a:pPr marL="122238" indent="-122238">
              <a:buFont typeface="Arial" panose="020B0604020202020204" pitchFamily="34" charset="0"/>
              <a:buChar char="•"/>
            </a:pPr>
            <a:r>
              <a:rPr lang="en-US" sz="2000" dirty="0"/>
              <a:t>Your data is common commodity</a:t>
            </a:r>
          </a:p>
          <a:p>
            <a:pPr marL="122238" indent="-122238">
              <a:buFont typeface="Arial" panose="020B0604020202020204" pitchFamily="34" charset="0"/>
              <a:buChar char="•"/>
            </a:pPr>
            <a:r>
              <a:rPr lang="en-US" sz="2000" dirty="0"/>
              <a:t>Average value at risk is identical to the whole dollar value of your data!</a:t>
            </a:r>
          </a:p>
          <a:p>
            <a:pPr marL="122238" indent="-122238">
              <a:buFont typeface="Arial" panose="020B0604020202020204" pitchFamily="34" charset="0"/>
              <a:buChar char="•"/>
            </a:pPr>
            <a:r>
              <a:rPr lang="en-US" sz="2000" dirty="0"/>
              <a:t>You can forget about cyber insurance</a:t>
            </a:r>
          </a:p>
          <a:p>
            <a:pPr marL="122238" indent="-122238">
              <a:buFont typeface="Arial" panose="020B0604020202020204" pitchFamily="34" charset="0"/>
              <a:buChar char="•"/>
            </a:pPr>
            <a:r>
              <a:rPr lang="en-US" sz="2000" dirty="0"/>
              <a:t>Compliance is extremely difficult</a:t>
            </a:r>
          </a:p>
        </p:txBody>
      </p:sp>
      <p:sp>
        <p:nvSpPr>
          <p:cNvPr id="11" name="TextBox 10">
            <a:extLst>
              <a:ext uri="{FF2B5EF4-FFF2-40B4-BE49-F238E27FC236}">
                <a16:creationId xmlns:a16="http://schemas.microsoft.com/office/drawing/2014/main" id="{1790627A-946E-E13B-2B39-83E95BFD6E93}"/>
              </a:ext>
            </a:extLst>
          </p:cNvPr>
          <p:cNvSpPr txBox="1"/>
          <p:nvPr/>
        </p:nvSpPr>
        <p:spPr>
          <a:xfrm rot="16200000">
            <a:off x="-2053792" y="3347188"/>
            <a:ext cx="4988866" cy="369332"/>
          </a:xfrm>
          <a:prstGeom prst="rect">
            <a:avLst/>
          </a:prstGeom>
          <a:noFill/>
        </p:spPr>
        <p:txBody>
          <a:bodyPr wrap="none" rtlCol="0">
            <a:spAutoFit/>
          </a:bodyPr>
          <a:lstStyle/>
          <a:p>
            <a:r>
              <a:rPr lang="en-US" dirty="0"/>
              <a:t>Likelihood of your organization compromised</a:t>
            </a:r>
          </a:p>
        </p:txBody>
      </p:sp>
      <p:sp>
        <p:nvSpPr>
          <p:cNvPr id="12" name="TextBox 11">
            <a:extLst>
              <a:ext uri="{FF2B5EF4-FFF2-40B4-BE49-F238E27FC236}">
                <a16:creationId xmlns:a16="http://schemas.microsoft.com/office/drawing/2014/main" id="{447A0908-189A-8511-3F0D-7EDDA0822610}"/>
              </a:ext>
            </a:extLst>
          </p:cNvPr>
          <p:cNvSpPr txBox="1"/>
          <p:nvPr/>
        </p:nvSpPr>
        <p:spPr>
          <a:xfrm>
            <a:off x="6681456" y="4240452"/>
            <a:ext cx="52545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DM Sans"/>
              </a:rPr>
              <a:t>Efforts to close the gap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DM Sans"/>
              </a:rPr>
              <a:t>amplify the friction</a:t>
            </a:r>
            <a:r>
              <a:rPr kumimoji="0" lang="en-US" sz="2400" b="0" i="0" u="none" strike="noStrike" kern="1200" cap="none" spc="0" normalizeH="0" noProof="0" dirty="0">
                <a:ln>
                  <a:noFill/>
                </a:ln>
                <a:effectLst/>
                <a:uLnTx/>
                <a:uFillTx/>
                <a:latin typeface="DM Sans"/>
              </a:rPr>
              <a:t> between business and security</a:t>
            </a:r>
            <a:endParaRPr kumimoji="0" lang="en-US" sz="2400" b="0" i="0" u="none" strike="noStrike" kern="1200" cap="none" spc="0" normalizeH="0" baseline="0" noProof="0" dirty="0">
              <a:ln>
                <a:noFill/>
              </a:ln>
              <a:effectLst/>
              <a:uLnTx/>
              <a:uFillTx/>
              <a:latin typeface="DM Sans"/>
            </a:endParaRPr>
          </a:p>
        </p:txBody>
      </p:sp>
    </p:spTree>
    <p:extLst>
      <p:ext uri="{BB962C8B-B14F-4D97-AF65-F5344CB8AC3E}">
        <p14:creationId xmlns:p14="http://schemas.microsoft.com/office/powerpoint/2010/main" val="390325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Lst>
  </p:timing>
</p:sld>
</file>

<file path=ppt/theme/theme1.xml><?xml version="1.0" encoding="utf-8"?>
<a:theme xmlns:a="http://schemas.openxmlformats.org/drawingml/2006/main" name="Office Theme">
  <a:themeElements>
    <a:clrScheme name="Anchor">
      <a:dk1>
        <a:srgbClr val="1D1D2E"/>
      </a:dk1>
      <a:lt1>
        <a:srgbClr val="FFFFFF"/>
      </a:lt1>
      <a:dk2>
        <a:srgbClr val="2F80ED"/>
      </a:dk2>
      <a:lt2>
        <a:srgbClr val="E7F1FE"/>
      </a:lt2>
      <a:accent1>
        <a:srgbClr val="967DFF"/>
      </a:accent1>
      <a:accent2>
        <a:srgbClr val="FF98AE"/>
      </a:accent2>
      <a:accent3>
        <a:srgbClr val="FFE28D"/>
      </a:accent3>
      <a:accent4>
        <a:srgbClr val="5EFFFF"/>
      </a:accent4>
      <a:accent5>
        <a:srgbClr val="495057"/>
      </a:accent5>
      <a:accent6>
        <a:srgbClr val="ACB5BD"/>
      </a:accent6>
      <a:hlink>
        <a:srgbClr val="2F80ED"/>
      </a:hlink>
      <a:folHlink>
        <a:srgbClr val="2F80ED"/>
      </a:folHlink>
    </a:clrScheme>
    <a:fontScheme name="Anchor Font">
      <a:majorFont>
        <a:latin typeface="DM Sans"/>
        <a:ea typeface=""/>
        <a:cs typeface=""/>
      </a:majorFont>
      <a:minorFont>
        <a:latin typeface="DM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9E20626-1FE7-4AAD-867F-C2FD867E4799}" vid="{3DCDA59F-30FF-4359-A1E1-1EF3B7B083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17540</TotalTime>
  <Words>2290</Words>
  <Application>Microsoft Office PowerPoint</Application>
  <PresentationFormat>Widescreen</PresentationFormat>
  <Paragraphs>265</Paragraphs>
  <Slides>20</Slides>
  <Notes>18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Control the Data. Free the People.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Hashim PK</dc:creator>
  <cp:lastModifiedBy>Koksal, C. Emre</cp:lastModifiedBy>
  <cp:revision>248</cp:revision>
  <dcterms:created xsi:type="dcterms:W3CDTF">2020-11-02T16:49:02Z</dcterms:created>
  <dcterms:modified xsi:type="dcterms:W3CDTF">2023-11-07T21:45:08Z</dcterms:modified>
</cp:coreProperties>
</file>